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2" r:id="rId3"/>
    <p:sldId id="266" r:id="rId4"/>
    <p:sldId id="259" r:id="rId5"/>
    <p:sldId id="261" r:id="rId6"/>
    <p:sldId id="265" r:id="rId7"/>
    <p:sldId id="260" r:id="rId8"/>
    <p:sldId id="269" r:id="rId9"/>
    <p:sldId id="270" r:id="rId10"/>
    <p:sldId id="271" r:id="rId11"/>
    <p:sldId id="272" r:id="rId12"/>
    <p:sldId id="273" r:id="rId13"/>
    <p:sldId id="258" r:id="rId14"/>
    <p:sldId id="263"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215B35-B42D-41FD-B03D-F24441205009}">
          <p14:sldIdLst>
            <p14:sldId id="256"/>
            <p14:sldId id="262"/>
            <p14:sldId id="266"/>
            <p14:sldId id="259"/>
            <p14:sldId id="261"/>
            <p14:sldId id="265"/>
            <p14:sldId id="260"/>
            <p14:sldId id="269"/>
            <p14:sldId id="270"/>
            <p14:sldId id="271"/>
            <p14:sldId id="272"/>
            <p14:sldId id="273"/>
            <p14:sldId id="258"/>
            <p14:sldId id="263"/>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557"/>
    <a:srgbClr val="049191"/>
    <a:srgbClr val="156082"/>
    <a:srgbClr val="ABE1E0"/>
    <a:srgbClr val="C56C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D760B-5324-07D9-09C4-3AB5ADD878E5}" v="152" dt="2025-02-12T22:11:41.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1" autoAdjust="0"/>
    <p:restoredTop sz="95581" autoAdjust="0"/>
  </p:normalViewPr>
  <p:slideViewPr>
    <p:cSldViewPr snapToGrid="0">
      <p:cViewPr varScale="1">
        <p:scale>
          <a:sx n="93" d="100"/>
          <a:sy n="93" d="100"/>
        </p:scale>
        <p:origin x="70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7T22:55:20.705"/>
    </inkml:context>
    <inkml:brush xml:id="br0">
      <inkml:brushProperty name="width" value="0.1" units="cm"/>
      <inkml:brushProperty name="height" value="0.1" units="cm"/>
    </inkml:brush>
  </inkml:definitions>
  <inkml:trace contextRef="#ctx0" brushRef="#br0">19553 5186 32767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7ED28-7148-4457-87EA-8C1C4F78B6FB}"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22D5A-1FEB-480F-BF0C-05813A9EC18E}" type="slidenum">
              <a:rPr lang="en-US" smtClean="0"/>
              <a:t>‹#›</a:t>
            </a:fld>
            <a:endParaRPr lang="en-US"/>
          </a:p>
        </p:txBody>
      </p:sp>
    </p:spTree>
    <p:extLst>
      <p:ext uri="{BB962C8B-B14F-4D97-AF65-F5344CB8AC3E}">
        <p14:creationId xmlns:p14="http://schemas.microsoft.com/office/powerpoint/2010/main" val="395269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22D5A-1FEB-480F-BF0C-05813A9EC18E}" type="slidenum">
              <a:rPr lang="en-US" smtClean="0"/>
              <a:t>1</a:t>
            </a:fld>
            <a:endParaRPr lang="en-US"/>
          </a:p>
        </p:txBody>
      </p:sp>
    </p:spTree>
    <p:extLst>
      <p:ext uri="{BB962C8B-B14F-4D97-AF65-F5344CB8AC3E}">
        <p14:creationId xmlns:p14="http://schemas.microsoft.com/office/powerpoint/2010/main" val="196851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B65D-125C-F31A-C16A-10E1178650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A777E6-0D9E-4DD9-4A26-1D10441B59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7A565-97F3-47E8-29F3-404FD0493CFC}"/>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D1BA2F42-618A-C395-1BC4-C8E9BA3B4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10749-EC0C-243F-B2DB-CB69217DE069}"/>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20309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F48A-ACC7-2D95-7B62-BDAA45FD42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E665F-DCD8-13C2-159B-D5FA9B0144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A7244-0638-4F43-0BF8-65939F45A2AA}"/>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0769E4CB-4064-6DD4-720B-D0A804F26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7D744-0F0F-378F-BCB0-791672B8B9E1}"/>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323194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C0832-C852-63CF-A293-9C78E2F62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DC31C-0428-E825-456C-0AAC99D71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A3EC0-306D-5AF2-2E5F-9F425D30EF7C}"/>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1894C733-DC59-B1F0-3274-98945BB7B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D2B79-C8E2-3415-4E35-356B67AEA0A2}"/>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225062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295E-3075-5ABF-E0AD-1E3C1D64B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3D7CC-C556-3D7E-CCFA-D3D2807D97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F1FD2-3F9D-CDF2-FC91-E2CFC10ED9D0}"/>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A41B5B2B-C850-4844-39D4-EB6FC1784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64492-0134-49F3-C9A8-C21B94B60D83}"/>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180373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D023-B80F-3E80-1D15-CA07C76A4B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62935-280A-A67C-EF22-4BD8CA740C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4DE0C-4792-B071-2886-AEBE8AFC762F}"/>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70BDBB13-ECA8-5031-209E-3C85D0067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EF777-8CAD-0DE7-F344-65B2ED36D19D}"/>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162030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9EC1-7E3B-8F21-D380-E6A1F55DB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615E6-3748-1CA4-799C-5C74111B0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FFA8DB-7F0B-5F1F-D57D-A7DAF49245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F0693-F6F3-DEF8-B1EB-5133D92B00E7}"/>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6" name="Footer Placeholder 5">
            <a:extLst>
              <a:ext uri="{FF2B5EF4-FFF2-40B4-BE49-F238E27FC236}">
                <a16:creationId xmlns:a16="http://schemas.microsoft.com/office/drawing/2014/main" id="{B05FDE0C-8CC6-9578-9933-2E7614792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3BE0E-FB7E-A428-FDE1-6323E4843CC9}"/>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52120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9238-D3F7-5D4C-0116-A1039205F4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2A56AD-B25A-C5E4-58B4-47CD4E7A9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492D70-FF4E-996E-C838-CE041296BC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3CD43-9A40-A678-2149-4E9439612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D999A9-7533-E316-8C0C-3CCAE8A57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F7E820-60D9-0086-75A7-6BDAC26F18AE}"/>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8" name="Footer Placeholder 7">
            <a:extLst>
              <a:ext uri="{FF2B5EF4-FFF2-40B4-BE49-F238E27FC236}">
                <a16:creationId xmlns:a16="http://schemas.microsoft.com/office/drawing/2014/main" id="{05F47715-2EE4-3CCD-FA2A-34CDE64890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68C761-5AD2-4D1A-72DC-F389B028CC93}"/>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1430169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A82F-8023-9930-7444-DAF937AD8B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964E2-CC12-EC67-13FD-0D2DEB5138B7}"/>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4" name="Footer Placeholder 3">
            <a:extLst>
              <a:ext uri="{FF2B5EF4-FFF2-40B4-BE49-F238E27FC236}">
                <a16:creationId xmlns:a16="http://schemas.microsoft.com/office/drawing/2014/main" id="{ACC16465-0B80-5F36-0F27-93720CF8C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69FDD-8445-AAFF-AE90-48548DC99B3E}"/>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89476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C2FBD2-261C-FD6A-BA34-CA85FEA7062D}"/>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3" name="Footer Placeholder 2">
            <a:extLst>
              <a:ext uri="{FF2B5EF4-FFF2-40B4-BE49-F238E27FC236}">
                <a16:creationId xmlns:a16="http://schemas.microsoft.com/office/drawing/2014/main" id="{D68A6780-B281-B4BC-1EDE-4632E7AD8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9776E8-86F5-F64F-4E67-CA16DBB4EFD5}"/>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294235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2BBB-FDBE-FA5E-68C0-11AA7D3EB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02AFD-AD98-BB80-1C04-1404834EF3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42217-B669-45DC-65DD-8EEBB05DE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F86DE-0E63-95CD-546D-9930E89640C8}"/>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6" name="Footer Placeholder 5">
            <a:extLst>
              <a:ext uri="{FF2B5EF4-FFF2-40B4-BE49-F238E27FC236}">
                <a16:creationId xmlns:a16="http://schemas.microsoft.com/office/drawing/2014/main" id="{163B0F27-4C4E-1AA8-A3D3-B84743222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E1C842-C692-5FDB-AE21-22DE5D44464E}"/>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394503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73AD-7681-7F3B-0454-8E368EB22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17A633-8079-C664-4445-D0998D7A6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92BACE-61C1-2640-4455-766483004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C4822-B1AB-6D3D-A90B-49418951AF97}"/>
              </a:ext>
            </a:extLst>
          </p:cNvPr>
          <p:cNvSpPr>
            <a:spLocks noGrp="1"/>
          </p:cNvSpPr>
          <p:nvPr>
            <p:ph type="dt" sz="half" idx="10"/>
          </p:nvPr>
        </p:nvSpPr>
        <p:spPr/>
        <p:txBody>
          <a:bodyPr/>
          <a:lstStyle/>
          <a:p>
            <a:fld id="{E0A62C5F-9718-4DDB-8DB9-2ACBBE1C1978}" type="datetimeFigureOut">
              <a:rPr lang="en-US" smtClean="0"/>
              <a:t>3/3/2025</a:t>
            </a:fld>
            <a:endParaRPr lang="en-US"/>
          </a:p>
        </p:txBody>
      </p:sp>
      <p:sp>
        <p:nvSpPr>
          <p:cNvPr id="6" name="Footer Placeholder 5">
            <a:extLst>
              <a:ext uri="{FF2B5EF4-FFF2-40B4-BE49-F238E27FC236}">
                <a16:creationId xmlns:a16="http://schemas.microsoft.com/office/drawing/2014/main" id="{E2D87E89-1CC1-A61C-3CA3-ABDFBAB9E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02EEC-5D7A-CE6E-D00E-10FC0C7F77E6}"/>
              </a:ext>
            </a:extLst>
          </p:cNvPr>
          <p:cNvSpPr>
            <a:spLocks noGrp="1"/>
          </p:cNvSpPr>
          <p:nvPr>
            <p:ph type="sldNum" sz="quarter" idx="12"/>
          </p:nvPr>
        </p:nvSpPr>
        <p:spPr/>
        <p:txBody>
          <a:bodyPr/>
          <a:lstStyle/>
          <a:p>
            <a:fld id="{A10E5194-8B50-496E-BB2E-3EA3470F3739}" type="slidenum">
              <a:rPr lang="en-US" smtClean="0"/>
              <a:t>‹#›</a:t>
            </a:fld>
            <a:endParaRPr lang="en-US"/>
          </a:p>
        </p:txBody>
      </p:sp>
    </p:spTree>
    <p:extLst>
      <p:ext uri="{BB962C8B-B14F-4D97-AF65-F5344CB8AC3E}">
        <p14:creationId xmlns:p14="http://schemas.microsoft.com/office/powerpoint/2010/main" val="44524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76AFA-96DF-703B-4B8A-7D80903F9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24DFB-1CB6-0601-8573-DF53387C3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B5E4C-F7FE-FEDC-D019-AC33F8835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A62C5F-9718-4DDB-8DB9-2ACBBE1C1978}" type="datetimeFigureOut">
              <a:rPr lang="en-US" smtClean="0"/>
              <a:t>3/3/2025</a:t>
            </a:fld>
            <a:endParaRPr lang="en-US"/>
          </a:p>
        </p:txBody>
      </p:sp>
      <p:sp>
        <p:nvSpPr>
          <p:cNvPr id="5" name="Footer Placeholder 4">
            <a:extLst>
              <a:ext uri="{FF2B5EF4-FFF2-40B4-BE49-F238E27FC236}">
                <a16:creationId xmlns:a16="http://schemas.microsoft.com/office/drawing/2014/main" id="{EEC5EF20-6FC8-BBB0-5613-610212514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FC14CC-4AB0-E09C-A433-C5B283A08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E5194-8B50-496E-BB2E-3EA3470F3739}" type="slidenum">
              <a:rPr lang="en-US" smtClean="0"/>
              <a:t>‹#›</a:t>
            </a:fld>
            <a:endParaRPr lang="en-US"/>
          </a:p>
        </p:txBody>
      </p:sp>
    </p:spTree>
    <p:extLst>
      <p:ext uri="{BB962C8B-B14F-4D97-AF65-F5344CB8AC3E}">
        <p14:creationId xmlns:p14="http://schemas.microsoft.com/office/powerpoint/2010/main" val="142769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tif"/></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919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BEFF1-18B5-5208-95EB-AE5B7849E4CC}"/>
              </a:ext>
            </a:extLst>
          </p:cNvPr>
          <p:cNvSpPr/>
          <p:nvPr/>
        </p:nvSpPr>
        <p:spPr>
          <a:xfrm>
            <a:off x="-1" y="5597236"/>
            <a:ext cx="12192001" cy="1260764"/>
          </a:xfrm>
          <a:prstGeom prst="rect">
            <a:avLst/>
          </a:prstGeom>
          <a:solidFill>
            <a:srgbClr val="C56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sign with white text&#10;&#10;AI-generated content may be incorrect.">
            <a:extLst>
              <a:ext uri="{FF2B5EF4-FFF2-40B4-BE49-F238E27FC236}">
                <a16:creationId xmlns:a16="http://schemas.microsoft.com/office/drawing/2014/main" id="{1D652C7A-113E-527A-A4CB-3D8DA629FF03}"/>
              </a:ext>
            </a:extLst>
          </p:cNvPr>
          <p:cNvPicPr>
            <a:picLocks noChangeAspect="1"/>
          </p:cNvPicPr>
          <p:nvPr/>
        </p:nvPicPr>
        <p:blipFill>
          <a:blip r:embed="rId3"/>
          <a:stretch>
            <a:fillRect/>
          </a:stretch>
        </p:blipFill>
        <p:spPr>
          <a:xfrm>
            <a:off x="9109865" y="1167778"/>
            <a:ext cx="1661315" cy="1661315"/>
          </a:xfrm>
          <a:prstGeom prst="rect">
            <a:avLst/>
          </a:prstGeom>
        </p:spPr>
      </p:pic>
      <p:sp>
        <p:nvSpPr>
          <p:cNvPr id="16" name="Rectangle 15">
            <a:extLst>
              <a:ext uri="{FF2B5EF4-FFF2-40B4-BE49-F238E27FC236}">
                <a16:creationId xmlns:a16="http://schemas.microsoft.com/office/drawing/2014/main" id="{AF769B5F-2B46-EEC5-0D42-3F9E5FC02C17}"/>
              </a:ext>
            </a:extLst>
          </p:cNvPr>
          <p:cNvSpPr/>
          <p:nvPr/>
        </p:nvSpPr>
        <p:spPr>
          <a:xfrm>
            <a:off x="8449510" y="3116684"/>
            <a:ext cx="2967724" cy="1323439"/>
          </a:xfrm>
          <a:prstGeom prst="rect">
            <a:avLst/>
          </a:prstGeom>
          <a:noFill/>
          <a:ln>
            <a:noFill/>
          </a:ln>
        </p:spPr>
        <p:txBody>
          <a:bodyPr wrap="square" lIns="91440" tIns="45720" rIns="91440" bIns="45720" anchor="t">
            <a:spAutoFit/>
          </a:bodyPr>
          <a:lstStyle/>
          <a:p>
            <a:pPr algn="ctr"/>
            <a:r>
              <a:rPr lang="en-US" sz="4000" dirty="0">
                <a:ln w="28575">
                  <a:noFill/>
                </a:ln>
                <a:solidFill>
                  <a:schemeClr val="bg1"/>
                </a:solidFill>
                <a:effectLst>
                  <a:outerShdw blurRad="38100" dist="19050" dir="2700000" algn="tl" rotWithShape="0">
                    <a:schemeClr val="dk1">
                      <a:alpha val="40000"/>
                    </a:schemeClr>
                  </a:outerShdw>
                </a:effectLst>
                <a:latin typeface="gotham black"/>
              </a:rPr>
              <a:t>Traveling</a:t>
            </a:r>
            <a:r>
              <a:rPr lang="en-US" sz="4000" dirty="0">
                <a:ln w="28575">
                  <a:solidFill>
                    <a:schemeClr val="bg1"/>
                  </a:solidFill>
                </a:ln>
                <a:solidFill>
                  <a:schemeClr val="bg1"/>
                </a:solidFill>
                <a:effectLst>
                  <a:outerShdw blurRad="38100" dist="19050" dir="2700000" algn="tl" rotWithShape="0">
                    <a:schemeClr val="dk1">
                      <a:alpha val="40000"/>
                    </a:schemeClr>
                  </a:outerShdw>
                </a:effectLst>
                <a:latin typeface="gotham black"/>
              </a:rPr>
              <a:t> </a:t>
            </a:r>
            <a:endParaRPr lang="en-US" sz="4000">
              <a:ln w="28575">
                <a:solidFill>
                  <a:prstClr val="white"/>
                </a:solidFill>
              </a:ln>
              <a:solidFill>
                <a:schemeClr val="bg1"/>
              </a:solidFill>
              <a:effectLst>
                <a:outerShdw blurRad="38100" dist="19050" dir="2700000" algn="tl" rotWithShape="0">
                  <a:prstClr val="black">
                    <a:alpha val="40000"/>
                  </a:prstClr>
                </a:outerShdw>
              </a:effectLst>
              <a:latin typeface="gotham black"/>
            </a:endParaRPr>
          </a:p>
          <a:p>
            <a:pPr algn="ctr"/>
            <a:r>
              <a:rPr lang="en-US" sz="4000" dirty="0">
                <a:ln w="28575">
                  <a:noFill/>
                </a:ln>
                <a:solidFill>
                  <a:schemeClr val="bg1"/>
                </a:solidFill>
                <a:effectLst>
                  <a:outerShdw blurRad="38100" dist="19050" dir="2700000" algn="tl" rotWithShape="0">
                    <a:schemeClr val="dk1">
                      <a:alpha val="40000"/>
                    </a:schemeClr>
                  </a:outerShdw>
                </a:effectLst>
                <a:latin typeface="gotham black"/>
              </a:rPr>
              <a:t>Exhibition</a:t>
            </a:r>
            <a:endParaRPr lang="en-US" sz="4000" dirty="0">
              <a:ln w="28575">
                <a:noFill/>
              </a:ln>
              <a:solidFill>
                <a:schemeClr val="bg1"/>
              </a:solidFill>
              <a:effectLst>
                <a:outerShdw blurRad="38100" dist="19050" dir="2700000" algn="tl" rotWithShape="0">
                  <a:prstClr val="black">
                    <a:alpha val="40000"/>
                  </a:prstClr>
                </a:outerShdw>
              </a:effectLst>
              <a:latin typeface="gotham black"/>
            </a:endParaRPr>
          </a:p>
        </p:txBody>
      </p:sp>
      <p:pic>
        <p:nvPicPr>
          <p:cNvPr id="3" name="Picture 2" descr="A group of men posing for a photo&#10;&#10;AI-generated content may be incorrect.">
            <a:extLst>
              <a:ext uri="{FF2B5EF4-FFF2-40B4-BE49-F238E27FC236}">
                <a16:creationId xmlns:a16="http://schemas.microsoft.com/office/drawing/2014/main" id="{0D3D1143-A807-7A0D-F260-94E0618A65D5}"/>
              </a:ext>
            </a:extLst>
          </p:cNvPr>
          <p:cNvPicPr>
            <a:picLocks noChangeAspect="1"/>
          </p:cNvPicPr>
          <p:nvPr/>
        </p:nvPicPr>
        <p:blipFill>
          <a:blip r:embed="rId4"/>
          <a:stretch>
            <a:fillRect/>
          </a:stretch>
        </p:blipFill>
        <p:spPr>
          <a:xfrm>
            <a:off x="-120331" y="368743"/>
            <a:ext cx="8846117" cy="6213042"/>
          </a:xfrm>
          <a:prstGeom prst="rect">
            <a:avLst/>
          </a:prstGeom>
        </p:spPr>
      </p:pic>
    </p:spTree>
    <p:extLst>
      <p:ext uri="{BB962C8B-B14F-4D97-AF65-F5344CB8AC3E}">
        <p14:creationId xmlns:p14="http://schemas.microsoft.com/office/powerpoint/2010/main" val="223763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E5796B1A-E1C8-F2C1-612A-537B01CCD8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550CBE-7EE0-EE1E-B228-D0D4F02F1A22}"/>
              </a:ext>
            </a:extLst>
          </p:cNvPr>
          <p:cNvSpPr txBox="1"/>
          <p:nvPr/>
        </p:nvSpPr>
        <p:spPr>
          <a:xfrm>
            <a:off x="690098" y="659465"/>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Featured Directors</a:t>
            </a:r>
          </a:p>
        </p:txBody>
      </p:sp>
      <p:pic>
        <p:nvPicPr>
          <p:cNvPr id="9" name="Picture 8" descr="A person in a suit and tie&#10;&#10;Description automatically generated">
            <a:extLst>
              <a:ext uri="{FF2B5EF4-FFF2-40B4-BE49-F238E27FC236}">
                <a16:creationId xmlns:a16="http://schemas.microsoft.com/office/drawing/2014/main" id="{9A96339B-8EF7-D01E-C511-E5FE590EC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17" y="1599585"/>
            <a:ext cx="2731615" cy="3454233"/>
          </a:xfrm>
          <a:prstGeom prst="rect">
            <a:avLst/>
          </a:prstGeom>
        </p:spPr>
      </p:pic>
      <p:pic>
        <p:nvPicPr>
          <p:cNvPr id="10" name="Picture 9" descr="A person and person sitting at a table&#10;&#10;Description automatically generated">
            <a:extLst>
              <a:ext uri="{FF2B5EF4-FFF2-40B4-BE49-F238E27FC236}">
                <a16:creationId xmlns:a16="http://schemas.microsoft.com/office/drawing/2014/main" id="{3DF9DCE8-D1CE-D291-A8B2-323233F58587}"/>
              </a:ext>
            </a:extLst>
          </p:cNvPr>
          <p:cNvPicPr>
            <a:picLocks noChangeAspect="1"/>
          </p:cNvPicPr>
          <p:nvPr/>
        </p:nvPicPr>
        <p:blipFill>
          <a:blip r:embed="rId3">
            <a:extLst>
              <a:ext uri="{28A0092B-C50C-407E-A947-70E740481C1C}">
                <a14:useLocalDpi xmlns:a14="http://schemas.microsoft.com/office/drawing/2010/main" val="0"/>
              </a:ext>
            </a:extLst>
          </a:blip>
          <a:srcRect l="52481" t="2214" r="11476" b="43524"/>
          <a:stretch/>
        </p:blipFill>
        <p:spPr>
          <a:xfrm>
            <a:off x="4054322" y="1599585"/>
            <a:ext cx="3661904" cy="3452513"/>
          </a:xfrm>
          <a:prstGeom prst="rect">
            <a:avLst/>
          </a:prstGeom>
        </p:spPr>
      </p:pic>
      <p:pic>
        <p:nvPicPr>
          <p:cNvPr id="11" name="Picture 10" descr="A person kneeling on his knee and holding a stick&#10;&#10;Description automatically generated">
            <a:extLst>
              <a:ext uri="{FF2B5EF4-FFF2-40B4-BE49-F238E27FC236}">
                <a16:creationId xmlns:a16="http://schemas.microsoft.com/office/drawing/2014/main" id="{A0B9AA2C-AAB5-5175-D6EE-2070690C33C0}"/>
              </a:ext>
            </a:extLst>
          </p:cNvPr>
          <p:cNvPicPr>
            <a:picLocks noChangeAspect="1"/>
          </p:cNvPicPr>
          <p:nvPr/>
        </p:nvPicPr>
        <p:blipFill>
          <a:blip r:embed="rId4">
            <a:extLst>
              <a:ext uri="{28A0092B-C50C-407E-A947-70E740481C1C}">
                <a14:useLocalDpi xmlns:a14="http://schemas.microsoft.com/office/drawing/2010/main" val="0"/>
              </a:ext>
            </a:extLst>
          </a:blip>
          <a:srcRect l="30215" t="11411" r="13794" b="39269"/>
          <a:stretch/>
        </p:blipFill>
        <p:spPr>
          <a:xfrm>
            <a:off x="8085617" y="1599585"/>
            <a:ext cx="3285146" cy="3460573"/>
          </a:xfrm>
          <a:prstGeom prst="rect">
            <a:avLst/>
          </a:prstGeom>
        </p:spPr>
      </p:pic>
      <p:sp>
        <p:nvSpPr>
          <p:cNvPr id="14" name="TextBox 13">
            <a:extLst>
              <a:ext uri="{FF2B5EF4-FFF2-40B4-BE49-F238E27FC236}">
                <a16:creationId xmlns:a16="http://schemas.microsoft.com/office/drawing/2014/main" id="{BC34FB19-9E55-7859-2C30-C6E4408672F7}"/>
              </a:ext>
            </a:extLst>
          </p:cNvPr>
          <p:cNvSpPr txBox="1"/>
          <p:nvPr/>
        </p:nvSpPr>
        <p:spPr>
          <a:xfrm>
            <a:off x="1080550" y="5063117"/>
            <a:ext cx="1763753"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Dave Hand</a:t>
            </a:r>
          </a:p>
        </p:txBody>
      </p:sp>
      <p:sp>
        <p:nvSpPr>
          <p:cNvPr id="15" name="TextBox 14">
            <a:extLst>
              <a:ext uri="{FF2B5EF4-FFF2-40B4-BE49-F238E27FC236}">
                <a16:creationId xmlns:a16="http://schemas.microsoft.com/office/drawing/2014/main" id="{ECAA076E-B1BA-6794-BE79-20D66DCA19B9}"/>
              </a:ext>
            </a:extLst>
          </p:cNvPr>
          <p:cNvSpPr txBox="1"/>
          <p:nvPr/>
        </p:nvSpPr>
        <p:spPr>
          <a:xfrm>
            <a:off x="4893138" y="5063524"/>
            <a:ext cx="1779077"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Burt Gillett</a:t>
            </a:r>
          </a:p>
        </p:txBody>
      </p:sp>
      <p:sp>
        <p:nvSpPr>
          <p:cNvPr id="16" name="TextBox 15">
            <a:extLst>
              <a:ext uri="{FF2B5EF4-FFF2-40B4-BE49-F238E27FC236}">
                <a16:creationId xmlns:a16="http://schemas.microsoft.com/office/drawing/2014/main" id="{E014FB84-6298-9C93-1B33-F821FCD4AB99}"/>
              </a:ext>
            </a:extLst>
          </p:cNvPr>
          <p:cNvSpPr txBox="1"/>
          <p:nvPr/>
        </p:nvSpPr>
        <p:spPr>
          <a:xfrm>
            <a:off x="8538065" y="5056126"/>
            <a:ext cx="2002471"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Jack Hannah</a:t>
            </a:r>
          </a:p>
        </p:txBody>
      </p:sp>
    </p:spTree>
    <p:extLst>
      <p:ext uri="{BB962C8B-B14F-4D97-AF65-F5344CB8AC3E}">
        <p14:creationId xmlns:p14="http://schemas.microsoft.com/office/powerpoint/2010/main" val="242849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A965409D-9515-E935-C20C-A6F6E336CF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663E87-908D-ACCB-D3E8-8C087F2D37A6}"/>
              </a:ext>
            </a:extLst>
          </p:cNvPr>
          <p:cNvSpPr txBox="1"/>
          <p:nvPr/>
        </p:nvSpPr>
        <p:spPr>
          <a:xfrm>
            <a:off x="566531" y="628573"/>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Featured Directors</a:t>
            </a:r>
          </a:p>
        </p:txBody>
      </p:sp>
      <p:pic>
        <p:nvPicPr>
          <p:cNvPr id="2" name="Picture 1" descr="A person drawing a picture&#10;&#10;Description automatically generated">
            <a:extLst>
              <a:ext uri="{FF2B5EF4-FFF2-40B4-BE49-F238E27FC236}">
                <a16:creationId xmlns:a16="http://schemas.microsoft.com/office/drawing/2014/main" id="{34A1181E-F52A-129A-08E6-0B9AB3E0B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 y="1622763"/>
            <a:ext cx="4797364" cy="3612473"/>
          </a:xfrm>
          <a:prstGeom prst="rect">
            <a:avLst/>
          </a:prstGeom>
        </p:spPr>
      </p:pic>
      <p:pic>
        <p:nvPicPr>
          <p:cNvPr id="3" name="Picture 2" descr="A person drawing a cartoon&#10;&#10;Description automatically generated">
            <a:extLst>
              <a:ext uri="{FF2B5EF4-FFF2-40B4-BE49-F238E27FC236}">
                <a16:creationId xmlns:a16="http://schemas.microsoft.com/office/drawing/2014/main" id="{6105DE61-6FBC-3C04-F121-2A090D3B7F4E}"/>
              </a:ext>
            </a:extLst>
          </p:cNvPr>
          <p:cNvPicPr>
            <a:picLocks noChangeAspect="1"/>
          </p:cNvPicPr>
          <p:nvPr/>
        </p:nvPicPr>
        <p:blipFill>
          <a:blip r:embed="rId3">
            <a:extLst>
              <a:ext uri="{28A0092B-C50C-407E-A947-70E740481C1C}">
                <a14:useLocalDpi xmlns:a14="http://schemas.microsoft.com/office/drawing/2010/main" val="0"/>
              </a:ext>
            </a:extLst>
          </a:blip>
          <a:srcRect l="11369" t="3300" r="856" b="23787"/>
          <a:stretch/>
        </p:blipFill>
        <p:spPr>
          <a:xfrm>
            <a:off x="5486238" y="1669411"/>
            <a:ext cx="3442920" cy="3585758"/>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75762D55-F0A7-A334-ADAA-C5759647836A}"/>
              </a:ext>
            </a:extLst>
          </p:cNvPr>
          <p:cNvPicPr>
            <a:picLocks noChangeAspect="1"/>
          </p:cNvPicPr>
          <p:nvPr/>
        </p:nvPicPr>
        <p:blipFill>
          <a:blip r:embed="rId4">
            <a:extLst>
              <a:ext uri="{28A0092B-C50C-407E-A947-70E740481C1C}">
                <a14:useLocalDpi xmlns:a14="http://schemas.microsoft.com/office/drawing/2010/main" val="0"/>
              </a:ext>
            </a:extLst>
          </a:blip>
          <a:srcRect r="35776" b="17006"/>
          <a:stretch/>
        </p:blipFill>
        <p:spPr>
          <a:xfrm>
            <a:off x="9194674" y="1273484"/>
            <a:ext cx="2376461" cy="3961752"/>
          </a:xfrm>
          <a:prstGeom prst="rect">
            <a:avLst/>
          </a:prstGeom>
        </p:spPr>
      </p:pic>
      <p:sp>
        <p:nvSpPr>
          <p:cNvPr id="6" name="TextBox 5">
            <a:extLst>
              <a:ext uri="{FF2B5EF4-FFF2-40B4-BE49-F238E27FC236}">
                <a16:creationId xmlns:a16="http://schemas.microsoft.com/office/drawing/2014/main" id="{CB0CCEEB-4FA6-2A6B-6192-27394423FCCA}"/>
              </a:ext>
            </a:extLst>
          </p:cNvPr>
          <p:cNvSpPr txBox="1"/>
          <p:nvPr/>
        </p:nvSpPr>
        <p:spPr>
          <a:xfrm>
            <a:off x="1553933" y="5238527"/>
            <a:ext cx="1963999"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Nick Nichols</a:t>
            </a:r>
          </a:p>
        </p:txBody>
      </p:sp>
      <p:sp>
        <p:nvSpPr>
          <p:cNvPr id="7" name="TextBox 6">
            <a:extLst>
              <a:ext uri="{FF2B5EF4-FFF2-40B4-BE49-F238E27FC236}">
                <a16:creationId xmlns:a16="http://schemas.microsoft.com/office/drawing/2014/main" id="{C94BE256-59A0-B300-918E-95FF036E11B1}"/>
              </a:ext>
            </a:extLst>
          </p:cNvPr>
          <p:cNvSpPr txBox="1"/>
          <p:nvPr/>
        </p:nvSpPr>
        <p:spPr>
          <a:xfrm>
            <a:off x="6301528" y="5238527"/>
            <a:ext cx="1633717"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Ub Iwerks</a:t>
            </a:r>
          </a:p>
        </p:txBody>
      </p:sp>
      <p:sp>
        <p:nvSpPr>
          <p:cNvPr id="8" name="TextBox 7">
            <a:extLst>
              <a:ext uri="{FF2B5EF4-FFF2-40B4-BE49-F238E27FC236}">
                <a16:creationId xmlns:a16="http://schemas.microsoft.com/office/drawing/2014/main" id="{F5F217B9-0AFA-660E-472C-DFE2375A4890}"/>
              </a:ext>
            </a:extLst>
          </p:cNvPr>
          <p:cNvSpPr txBox="1"/>
          <p:nvPr/>
        </p:nvSpPr>
        <p:spPr>
          <a:xfrm>
            <a:off x="9279243" y="5239341"/>
            <a:ext cx="1851084"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Jack Kinney</a:t>
            </a:r>
          </a:p>
        </p:txBody>
      </p:sp>
    </p:spTree>
    <p:extLst>
      <p:ext uri="{BB962C8B-B14F-4D97-AF65-F5344CB8AC3E}">
        <p14:creationId xmlns:p14="http://schemas.microsoft.com/office/powerpoint/2010/main" val="30580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8A969D1A-3974-37A2-AC20-2D938E76610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41F01EF-4DC2-8A97-B063-0E6A9A3ECBD9}"/>
              </a:ext>
            </a:extLst>
          </p:cNvPr>
          <p:cNvSpPr/>
          <p:nvPr/>
        </p:nvSpPr>
        <p:spPr>
          <a:xfrm>
            <a:off x="2955461" y="843280"/>
            <a:ext cx="6452699" cy="5181600"/>
          </a:xfrm>
          <a:prstGeom prst="rect">
            <a:avLst/>
          </a:prstGeom>
          <a:solidFill>
            <a:srgbClr val="C56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D4F435-BDE6-75BA-F823-ED8B79FB06A3}"/>
              </a:ext>
            </a:extLst>
          </p:cNvPr>
          <p:cNvSpPr txBox="1"/>
          <p:nvPr/>
        </p:nvSpPr>
        <p:spPr>
          <a:xfrm>
            <a:off x="560572" y="196949"/>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Featured Directors</a:t>
            </a:r>
          </a:p>
        </p:txBody>
      </p:sp>
      <p:pic>
        <p:nvPicPr>
          <p:cNvPr id="9" name="Picture 8" descr="A person looking at a large piece of paper&#10;&#10;Description automatically generated">
            <a:extLst>
              <a:ext uri="{FF2B5EF4-FFF2-40B4-BE49-F238E27FC236}">
                <a16:creationId xmlns:a16="http://schemas.microsoft.com/office/drawing/2014/main" id="{0DF4CABB-3CC7-7973-9059-A8D4AE9D1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768" y="1021080"/>
            <a:ext cx="6076770" cy="4815840"/>
          </a:xfrm>
          <a:prstGeom prst="rect">
            <a:avLst/>
          </a:prstGeom>
        </p:spPr>
      </p:pic>
      <p:sp>
        <p:nvSpPr>
          <p:cNvPr id="2" name="TextBox 1">
            <a:extLst>
              <a:ext uri="{FF2B5EF4-FFF2-40B4-BE49-F238E27FC236}">
                <a16:creationId xmlns:a16="http://schemas.microsoft.com/office/drawing/2014/main" id="{16C27191-3488-5F4A-F922-1A5F828A2E47}"/>
              </a:ext>
            </a:extLst>
          </p:cNvPr>
          <p:cNvSpPr txBox="1"/>
          <p:nvPr/>
        </p:nvSpPr>
        <p:spPr>
          <a:xfrm>
            <a:off x="6993609" y="6024880"/>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&amp; Walt Disney!</a:t>
            </a:r>
          </a:p>
        </p:txBody>
      </p:sp>
    </p:spTree>
    <p:extLst>
      <p:ext uri="{BB962C8B-B14F-4D97-AF65-F5344CB8AC3E}">
        <p14:creationId xmlns:p14="http://schemas.microsoft.com/office/powerpoint/2010/main" val="282812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26E7CFD3-E7EA-7402-59AA-2F681372CA82}"/>
            </a:ext>
          </a:extLst>
        </p:cNvPr>
        <p:cNvGrpSpPr/>
        <p:nvPr/>
      </p:nvGrpSpPr>
      <p:grpSpPr>
        <a:xfrm>
          <a:off x="0" y="0"/>
          <a:ext cx="0" cy="0"/>
          <a:chOff x="0" y="0"/>
          <a:chExt cx="0" cy="0"/>
        </a:xfrm>
      </p:grpSpPr>
      <p:pic>
        <p:nvPicPr>
          <p:cNvPr id="4" name="Picture 3" descr="A group of men sitting around a piano&#10;&#10;Description automatically generated">
            <a:extLst>
              <a:ext uri="{FF2B5EF4-FFF2-40B4-BE49-F238E27FC236}">
                <a16:creationId xmlns:a16="http://schemas.microsoft.com/office/drawing/2014/main" id="{9E3B704B-D0A8-AA42-E5A3-C5567376A573}"/>
              </a:ext>
            </a:extLst>
          </p:cNvPr>
          <p:cNvPicPr>
            <a:picLocks noChangeAspect="1"/>
          </p:cNvPicPr>
          <p:nvPr/>
        </p:nvPicPr>
        <p:blipFill>
          <a:blip r:embed="rId2">
            <a:extLst>
              <a:ext uri="{28A0092B-C50C-407E-A947-70E740481C1C}">
                <a14:useLocalDpi xmlns:a14="http://schemas.microsoft.com/office/drawing/2010/main" val="0"/>
              </a:ext>
            </a:extLst>
          </a:blip>
          <a:srcRect l="2436" t="3434" r="5300" b="3232"/>
          <a:stretch/>
        </p:blipFill>
        <p:spPr>
          <a:xfrm>
            <a:off x="5645728" y="641236"/>
            <a:ext cx="5680364" cy="4524705"/>
          </a:xfrm>
          <a:prstGeom prst="rect">
            <a:avLst/>
          </a:prstGeom>
        </p:spPr>
      </p:pic>
      <p:sp>
        <p:nvSpPr>
          <p:cNvPr id="3" name="TextBox 2">
            <a:extLst>
              <a:ext uri="{FF2B5EF4-FFF2-40B4-BE49-F238E27FC236}">
                <a16:creationId xmlns:a16="http://schemas.microsoft.com/office/drawing/2014/main" id="{5CD3C2C5-F890-4F56-F632-8AB2AB0811F4}"/>
              </a:ext>
            </a:extLst>
          </p:cNvPr>
          <p:cNvSpPr txBox="1"/>
          <p:nvPr/>
        </p:nvSpPr>
        <p:spPr>
          <a:xfrm>
            <a:off x="1035936" y="5710943"/>
            <a:ext cx="4307154" cy="923330"/>
          </a:xfrm>
          <a:prstGeom prst="rect">
            <a:avLst/>
          </a:prstGeom>
          <a:noFill/>
        </p:spPr>
        <p:txBody>
          <a:bodyPr wrap="square" lIns="91440" tIns="45720" rIns="91440" bIns="45720" rtlCol="0" anchor="t">
            <a:spAutoFit/>
          </a:bodyPr>
          <a:lstStyle/>
          <a:p>
            <a:r>
              <a:rPr lang="en-US" b="1" dirty="0">
                <a:solidFill>
                  <a:srgbClr val="275557"/>
                </a:solidFill>
              </a:rPr>
              <a:t>Burt Gillett (CENTER) directing layout               artists Charlie Philippi (FOREGROUND) and Hugh Hennesy</a:t>
            </a:r>
          </a:p>
        </p:txBody>
      </p:sp>
      <p:sp>
        <p:nvSpPr>
          <p:cNvPr id="5" name="TextBox 4">
            <a:extLst>
              <a:ext uri="{FF2B5EF4-FFF2-40B4-BE49-F238E27FC236}">
                <a16:creationId xmlns:a16="http://schemas.microsoft.com/office/drawing/2014/main" id="{7A4282C7-81CD-5BEF-4DFD-8F64F877978B}"/>
              </a:ext>
            </a:extLst>
          </p:cNvPr>
          <p:cNvSpPr txBox="1"/>
          <p:nvPr/>
        </p:nvSpPr>
        <p:spPr>
          <a:xfrm>
            <a:off x="5645727" y="5262092"/>
            <a:ext cx="5680363" cy="1477328"/>
          </a:xfrm>
          <a:prstGeom prst="rect">
            <a:avLst/>
          </a:prstGeom>
          <a:noFill/>
        </p:spPr>
        <p:txBody>
          <a:bodyPr wrap="square" lIns="91440" tIns="45720" rIns="91440" bIns="45720" rtlCol="0" anchor="t">
            <a:spAutoFit/>
          </a:bodyPr>
          <a:lstStyle/>
          <a:p>
            <a:r>
              <a:rPr lang="en-US" b="1" dirty="0">
                <a:solidFill>
                  <a:srgbClr val="275557"/>
                </a:solidFill>
              </a:rPr>
              <a:t>[LEFT TO RIGHT] Johnny Cannon, Walt Disney, Burt Gillett, </a:t>
            </a:r>
            <a:r>
              <a:rPr lang="en-US" b="1" dirty="0" err="1">
                <a:solidFill>
                  <a:srgbClr val="275557"/>
                </a:solidFill>
              </a:rPr>
              <a:t>Ub</a:t>
            </a:r>
            <a:r>
              <a:rPr lang="en-US" b="1" dirty="0">
                <a:solidFill>
                  <a:srgbClr val="275557"/>
                </a:solidFill>
              </a:rPr>
              <a:t> Iwerks, Wilfred Jackson, Les Clark, (seated) Jack King, and Ben Sharpsteen gathered around Carl Stalling at the piano and singing “Minnie’s Yoo Hoo”</a:t>
            </a:r>
          </a:p>
        </p:txBody>
      </p:sp>
      <p:graphicFrame>
        <p:nvGraphicFramePr>
          <p:cNvPr id="7" name="Object 6">
            <a:extLst>
              <a:ext uri="{FF2B5EF4-FFF2-40B4-BE49-F238E27FC236}">
                <a16:creationId xmlns:a16="http://schemas.microsoft.com/office/drawing/2014/main" id="{D448E8F0-1019-18F5-6C57-BE72F5A378D4}"/>
              </a:ext>
            </a:extLst>
          </p:cNvPr>
          <p:cNvGraphicFramePr>
            <a:graphicFrameLocks noChangeAspect="1"/>
          </p:cNvGraphicFramePr>
          <p:nvPr>
            <p:extLst>
              <p:ext uri="{D42A27DB-BD31-4B8C-83A1-F6EECF244321}">
                <p14:modId xmlns:p14="http://schemas.microsoft.com/office/powerpoint/2010/main" val="4021360748"/>
              </p:ext>
            </p:extLst>
          </p:nvPr>
        </p:nvGraphicFramePr>
        <p:xfrm>
          <a:off x="1037812" y="194519"/>
          <a:ext cx="3987800" cy="5418138"/>
        </p:xfrm>
        <a:graphic>
          <a:graphicData uri="http://schemas.openxmlformats.org/presentationml/2006/ole">
            <mc:AlternateContent xmlns:mc="http://schemas.openxmlformats.org/markup-compatibility/2006">
              <mc:Choice xmlns:v="urn:schemas-microsoft-com:vml" Requires="v">
                <p:oleObj name="Acrobat Document" r:id="rId3" imgW="8329269" imgH="11321674" progId="Acrobat.Document.DC">
                  <p:embed/>
                </p:oleObj>
              </mc:Choice>
              <mc:Fallback>
                <p:oleObj name="Acrobat Document" r:id="rId3" imgW="8329269" imgH="11321674" progId="Acrobat.Document.DC">
                  <p:embed/>
                  <p:pic>
                    <p:nvPicPr>
                      <p:cNvPr id="7" name="Object 6">
                        <a:extLst>
                          <a:ext uri="{FF2B5EF4-FFF2-40B4-BE49-F238E27FC236}">
                            <a16:creationId xmlns:a16="http://schemas.microsoft.com/office/drawing/2014/main" id="{D448E8F0-1019-18F5-6C57-BE72F5A378D4}"/>
                          </a:ext>
                        </a:extLst>
                      </p:cNvPr>
                      <p:cNvPicPr/>
                      <p:nvPr/>
                    </p:nvPicPr>
                    <p:blipFill>
                      <a:blip r:embed="rId4"/>
                      <a:stretch>
                        <a:fillRect/>
                      </a:stretch>
                    </p:blipFill>
                    <p:spPr>
                      <a:xfrm>
                        <a:off x="1037812" y="194519"/>
                        <a:ext cx="3987800" cy="5418138"/>
                      </a:xfrm>
                      <a:prstGeom prst="rect">
                        <a:avLst/>
                      </a:prstGeom>
                    </p:spPr>
                  </p:pic>
                </p:oleObj>
              </mc:Fallback>
            </mc:AlternateContent>
          </a:graphicData>
        </a:graphic>
      </p:graphicFrame>
    </p:spTree>
    <p:extLst>
      <p:ext uri="{BB962C8B-B14F-4D97-AF65-F5344CB8AC3E}">
        <p14:creationId xmlns:p14="http://schemas.microsoft.com/office/powerpoint/2010/main" val="749830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894D731A-6E7F-A7C4-0078-BA3873C8C51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F5C2376-7AF3-E9E4-3625-61035B48DAFF}"/>
              </a:ext>
            </a:extLst>
          </p:cNvPr>
          <p:cNvSpPr/>
          <p:nvPr/>
        </p:nvSpPr>
        <p:spPr>
          <a:xfrm>
            <a:off x="-1" y="5597236"/>
            <a:ext cx="12192001" cy="1260764"/>
          </a:xfrm>
          <a:prstGeom prst="rect">
            <a:avLst/>
          </a:prstGeom>
          <a:solidFill>
            <a:srgbClr val="C56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C69EE7-7FD1-9F21-F283-58C1D638F308}"/>
              </a:ext>
            </a:extLst>
          </p:cNvPr>
          <p:cNvSpPr txBox="1"/>
          <p:nvPr/>
        </p:nvSpPr>
        <p:spPr>
          <a:xfrm>
            <a:off x="3133840" y="765770"/>
            <a:ext cx="8484860" cy="1569660"/>
          </a:xfrm>
          <a:prstGeom prst="rect">
            <a:avLst/>
          </a:prstGeom>
          <a:noFill/>
        </p:spPr>
        <p:txBody>
          <a:bodyPr wrap="square" lIns="91440" tIns="45720" rIns="91440" bIns="45720" rtlCol="0" anchor="t">
            <a:spAutoFit/>
          </a:bodyPr>
          <a:lstStyle/>
          <a:p>
            <a:r>
              <a:rPr lang="en-US" sz="4800" dirty="0">
                <a:solidFill>
                  <a:srgbClr val="275557"/>
                </a:solidFill>
                <a:latin typeface="Gotham Black"/>
              </a:rPr>
              <a:t>Interactive:</a:t>
            </a:r>
          </a:p>
          <a:p>
            <a:r>
              <a:rPr lang="en-US" sz="4800" dirty="0">
                <a:solidFill>
                  <a:srgbClr val="275557"/>
                </a:solidFill>
                <a:latin typeface="Gotham Black"/>
              </a:rPr>
              <a:t>YOU ARE THE DIRECTOR</a:t>
            </a:r>
          </a:p>
        </p:txBody>
      </p:sp>
      <p:sp>
        <p:nvSpPr>
          <p:cNvPr id="5" name="TextBox 4">
            <a:extLst>
              <a:ext uri="{FF2B5EF4-FFF2-40B4-BE49-F238E27FC236}">
                <a16:creationId xmlns:a16="http://schemas.microsoft.com/office/drawing/2014/main" id="{045261D4-491C-929C-32DA-2D043425A8B9}"/>
              </a:ext>
            </a:extLst>
          </p:cNvPr>
          <p:cNvSpPr txBox="1"/>
          <p:nvPr/>
        </p:nvSpPr>
        <p:spPr>
          <a:xfrm>
            <a:off x="7606147" y="3157559"/>
            <a:ext cx="2867891" cy="1077218"/>
          </a:xfrm>
          <a:prstGeom prst="rect">
            <a:avLst/>
          </a:prstGeom>
          <a:noFill/>
        </p:spPr>
        <p:txBody>
          <a:bodyPr wrap="square" rtlCol="0">
            <a:spAutoFit/>
          </a:bodyPr>
          <a:lstStyle/>
          <a:p>
            <a:endParaRPr lang="en-US" sz="3200" b="1" dirty="0">
              <a:solidFill>
                <a:schemeClr val="bg1"/>
              </a:solidFill>
            </a:endParaRPr>
          </a:p>
          <a:p>
            <a:endParaRPr lang="en-US" sz="3200" b="1" dirty="0">
              <a:solidFill>
                <a:schemeClr val="bg1"/>
              </a:solidFill>
            </a:endParaRPr>
          </a:p>
        </p:txBody>
      </p:sp>
      <p:pic>
        <p:nvPicPr>
          <p:cNvPr id="7" name="Picture 6" descr="A wooden box with a screen and a clock&#10;&#10;Description automatically generated">
            <a:extLst>
              <a:ext uri="{FF2B5EF4-FFF2-40B4-BE49-F238E27FC236}">
                <a16:creationId xmlns:a16="http://schemas.microsoft.com/office/drawing/2014/main" id="{815E90CE-F27B-ED35-BCA5-580AA8AF2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75" y="159173"/>
            <a:ext cx="3726513" cy="8273845"/>
          </a:xfrm>
          <a:prstGeom prst="rect">
            <a:avLst/>
          </a:prstGeom>
        </p:spPr>
      </p:pic>
      <p:sp>
        <p:nvSpPr>
          <p:cNvPr id="8" name="TextBox 7">
            <a:extLst>
              <a:ext uri="{FF2B5EF4-FFF2-40B4-BE49-F238E27FC236}">
                <a16:creationId xmlns:a16="http://schemas.microsoft.com/office/drawing/2014/main" id="{A4155183-33EF-FF32-9882-839AEBBF1CC8}"/>
              </a:ext>
            </a:extLst>
          </p:cNvPr>
          <p:cNvSpPr txBox="1"/>
          <p:nvPr/>
        </p:nvSpPr>
        <p:spPr>
          <a:xfrm>
            <a:off x="3135948" y="2526371"/>
            <a:ext cx="8328293" cy="1766317"/>
          </a:xfrm>
          <a:prstGeom prst="rect">
            <a:avLst/>
          </a:prstGeom>
          <a:noFill/>
        </p:spPr>
        <p:txBody>
          <a:bodyPr wrap="square" lIns="91440" tIns="45720" rIns="91440" bIns="45720" rtlCol="0" anchor="t">
            <a:spAutoFit/>
          </a:bodyPr>
          <a:lstStyle/>
          <a:p>
            <a:pPr>
              <a:lnSpc>
                <a:spcPct val="115000"/>
              </a:lnSpc>
              <a:spcAft>
                <a:spcPts val="800"/>
              </a:spcAft>
            </a:pPr>
            <a:r>
              <a:rPr lang="en-US" sz="2400" b="1" kern="100" dirty="0">
                <a:solidFill>
                  <a:srgbClr val="275557"/>
                </a:solidFill>
                <a:effectLst/>
                <a:latin typeface="Gotham Book"/>
                <a:ea typeface="Aptos" panose="020B0004020202020204" pitchFamily="34" charset="0"/>
                <a:cs typeface="Times New Roman"/>
              </a:rPr>
              <a:t>Experience firsthand how an animation director </a:t>
            </a:r>
            <a:r>
              <a:rPr lang="en-US" sz="2400" b="1" kern="100" dirty="0">
                <a:solidFill>
                  <a:srgbClr val="275557"/>
                </a:solidFill>
                <a:latin typeface="Gotham Book"/>
                <a:ea typeface="Aptos" panose="020B0004020202020204" pitchFamily="34" charset="0"/>
                <a:cs typeface="Times New Roman"/>
              </a:rPr>
              <a:t>uses timing</a:t>
            </a:r>
            <a:r>
              <a:rPr lang="en-US" sz="2400" b="1" kern="100" dirty="0">
                <a:solidFill>
                  <a:srgbClr val="275557"/>
                </a:solidFill>
                <a:effectLst/>
                <a:latin typeface="Gotham Book"/>
                <a:ea typeface="Aptos" panose="020B0004020202020204" pitchFamily="34" charset="0"/>
                <a:cs typeface="Times New Roman"/>
              </a:rPr>
              <a:t> and sound together to shape a scene. Press the button to determine how long each storyboard frame should appear on screen. Afterwards, </a:t>
            </a:r>
            <a:r>
              <a:rPr lang="en-US" sz="2400" b="1" kern="100" dirty="0">
                <a:solidFill>
                  <a:srgbClr val="275557"/>
                </a:solidFill>
                <a:latin typeface="Gotham Book"/>
                <a:ea typeface="Aptos" panose="020B0004020202020204" pitchFamily="34" charset="0"/>
                <a:cs typeface="Times New Roman"/>
              </a:rPr>
              <a:t>review how</a:t>
            </a:r>
            <a:r>
              <a:rPr lang="en-US" sz="2400" b="1" kern="100" dirty="0">
                <a:solidFill>
                  <a:srgbClr val="275557"/>
                </a:solidFill>
                <a:effectLst/>
                <a:latin typeface="Gotham Book"/>
                <a:ea typeface="Aptos" panose="020B0004020202020204" pitchFamily="34" charset="0"/>
                <a:cs typeface="Times New Roman"/>
              </a:rPr>
              <a:t> the </a:t>
            </a:r>
            <a:r>
              <a:rPr lang="en-US" sz="2400" b="1" kern="100" dirty="0">
                <a:solidFill>
                  <a:srgbClr val="275557"/>
                </a:solidFill>
                <a:latin typeface="Gotham Book"/>
                <a:ea typeface="Aptos" panose="020B0004020202020204" pitchFamily="34" charset="0"/>
                <a:cs typeface="Times New Roman"/>
              </a:rPr>
              <a:t>scene feels</a:t>
            </a:r>
            <a:r>
              <a:rPr lang="en-US" sz="2400" b="1" kern="100" dirty="0">
                <a:solidFill>
                  <a:srgbClr val="275557"/>
                </a:solidFill>
                <a:effectLst/>
                <a:latin typeface="Gotham Book"/>
                <a:ea typeface="Aptos" panose="020B0004020202020204" pitchFamily="34" charset="0"/>
                <a:cs typeface="Times New Roman"/>
              </a:rPr>
              <a:t> with your timing.</a:t>
            </a:r>
            <a:endParaRPr lang="en-US" dirty="0">
              <a:solidFill>
                <a:srgbClr val="275557"/>
              </a:solidFill>
              <a:latin typeface="Gotham Book"/>
              <a:cs typeface="Times New Roman"/>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993D64D-4606-6CCD-380A-6AF5EDE0C63F}"/>
                  </a:ext>
                </a:extLst>
              </p14:cNvPr>
              <p14:cNvContentPartPr/>
              <p14:nvPr/>
            </p14:nvContentPartPr>
            <p14:xfrm>
              <a:off x="5776783" y="1441621"/>
              <a:ext cx="10297" cy="10297"/>
            </p14:xfrm>
          </p:contentPart>
        </mc:Choice>
        <mc:Fallback xmlns="">
          <p:pic>
            <p:nvPicPr>
              <p:cNvPr id="4" name="Ink 3">
                <a:extLst>
                  <a:ext uri="{FF2B5EF4-FFF2-40B4-BE49-F238E27FC236}">
                    <a16:creationId xmlns:a16="http://schemas.microsoft.com/office/drawing/2014/main" id="{0993D64D-4606-6CCD-380A-6AF5EDE0C63F}"/>
                  </a:ext>
                </a:extLst>
              </p:cNvPr>
              <p:cNvPicPr/>
              <p:nvPr/>
            </p:nvPicPr>
            <p:blipFill>
              <a:blip r:embed="rId4"/>
              <a:stretch>
                <a:fillRect/>
              </a:stretch>
            </p:blipFill>
            <p:spPr>
              <a:xfrm>
                <a:off x="5272230" y="937068"/>
                <a:ext cx="1029700" cy="1029700"/>
              </a:xfrm>
              <a:prstGeom prst="rect">
                <a:avLst/>
              </a:prstGeom>
            </p:spPr>
          </p:pic>
        </mc:Fallback>
      </mc:AlternateContent>
    </p:spTree>
    <p:extLst>
      <p:ext uri="{BB962C8B-B14F-4D97-AF65-F5344CB8AC3E}">
        <p14:creationId xmlns:p14="http://schemas.microsoft.com/office/powerpoint/2010/main" val="372310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D320C9F4-8031-2C20-8693-C899AC489EF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AD78486-8A29-4B2D-9E04-07AE8AB3B88E}"/>
              </a:ext>
            </a:extLst>
          </p:cNvPr>
          <p:cNvSpPr/>
          <p:nvPr/>
        </p:nvSpPr>
        <p:spPr>
          <a:xfrm>
            <a:off x="-1" y="5597236"/>
            <a:ext cx="12192001" cy="1260764"/>
          </a:xfrm>
          <a:prstGeom prst="rect">
            <a:avLst/>
          </a:prstGeom>
          <a:solidFill>
            <a:srgbClr val="C56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51C8CF-C756-C7ED-4A7E-53F43074FDE7}"/>
              </a:ext>
            </a:extLst>
          </p:cNvPr>
          <p:cNvSpPr txBox="1"/>
          <p:nvPr/>
        </p:nvSpPr>
        <p:spPr>
          <a:xfrm>
            <a:off x="3406692" y="1021688"/>
            <a:ext cx="8239941" cy="1569660"/>
          </a:xfrm>
          <a:prstGeom prst="rect">
            <a:avLst/>
          </a:prstGeom>
          <a:noFill/>
        </p:spPr>
        <p:txBody>
          <a:bodyPr wrap="square" lIns="91440" tIns="45720" rIns="91440" bIns="45720" rtlCol="0" anchor="t">
            <a:spAutoFit/>
          </a:bodyPr>
          <a:lstStyle/>
          <a:p>
            <a:r>
              <a:rPr lang="en-US" sz="4800" dirty="0">
                <a:solidFill>
                  <a:srgbClr val="275557"/>
                </a:solidFill>
                <a:latin typeface="Gotham Black"/>
              </a:rPr>
              <a:t>Interactive: </a:t>
            </a:r>
          </a:p>
          <a:p>
            <a:r>
              <a:rPr lang="en-US" sz="4800" dirty="0">
                <a:solidFill>
                  <a:srgbClr val="275557"/>
                </a:solidFill>
                <a:latin typeface="Gotham Black"/>
              </a:rPr>
              <a:t>WHO'S THE DIRECTOR</a:t>
            </a:r>
            <a:endParaRPr lang="en-US" dirty="0"/>
          </a:p>
        </p:txBody>
      </p:sp>
      <p:sp>
        <p:nvSpPr>
          <p:cNvPr id="8" name="TextBox 7">
            <a:extLst>
              <a:ext uri="{FF2B5EF4-FFF2-40B4-BE49-F238E27FC236}">
                <a16:creationId xmlns:a16="http://schemas.microsoft.com/office/drawing/2014/main" id="{C3A3221B-39F3-C464-44B5-B62C35FB38F8}"/>
              </a:ext>
            </a:extLst>
          </p:cNvPr>
          <p:cNvSpPr txBox="1"/>
          <p:nvPr/>
        </p:nvSpPr>
        <p:spPr>
          <a:xfrm>
            <a:off x="3411108" y="2763200"/>
            <a:ext cx="7877735" cy="1334211"/>
          </a:xfrm>
          <a:prstGeom prst="rect">
            <a:avLst/>
          </a:prstGeom>
          <a:noFill/>
        </p:spPr>
        <p:txBody>
          <a:bodyPr wrap="square" lIns="91440" tIns="45720" rIns="91440" bIns="45720" rtlCol="0" anchor="t">
            <a:spAutoFit/>
          </a:bodyPr>
          <a:lstStyle/>
          <a:p>
            <a:pPr>
              <a:lnSpc>
                <a:spcPct val="115000"/>
              </a:lnSpc>
              <a:spcAft>
                <a:spcPts val="800"/>
              </a:spcAft>
            </a:pPr>
            <a:r>
              <a:rPr lang="en-US" sz="2400" b="1" kern="100" dirty="0">
                <a:solidFill>
                  <a:srgbClr val="275557"/>
                </a:solidFill>
                <a:effectLst/>
                <a:latin typeface="Gotham Book"/>
                <a:ea typeface="Aptos" panose="020B0004020202020204" pitchFamily="34" charset="0"/>
                <a:cs typeface="Times New Roman"/>
              </a:rPr>
              <a:t>In this interactive quiz, test your knowledge of film and animation history by matching directors with the films they made.</a:t>
            </a:r>
            <a:endParaRPr lang="en-US" b="1">
              <a:solidFill>
                <a:srgbClr val="275557"/>
              </a:solidFill>
              <a:latin typeface="Gotham Book"/>
              <a:cs typeface="Times New Roman"/>
            </a:endParaRPr>
          </a:p>
        </p:txBody>
      </p:sp>
      <p:pic>
        <p:nvPicPr>
          <p:cNvPr id="3" name="Picture 2" descr="A wooden box with a screen&#10;&#10;Description automatically generated">
            <a:extLst>
              <a:ext uri="{FF2B5EF4-FFF2-40B4-BE49-F238E27FC236}">
                <a16:creationId xmlns:a16="http://schemas.microsoft.com/office/drawing/2014/main" id="{7AD8C333-C76F-4AF4-E28C-7F483B0AD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4" y="150168"/>
            <a:ext cx="3514724" cy="7883489"/>
          </a:xfrm>
          <a:prstGeom prst="rect">
            <a:avLst/>
          </a:prstGeom>
        </p:spPr>
      </p:pic>
    </p:spTree>
    <p:extLst>
      <p:ext uri="{BB962C8B-B14F-4D97-AF65-F5344CB8AC3E}">
        <p14:creationId xmlns:p14="http://schemas.microsoft.com/office/powerpoint/2010/main" val="4206972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9191"/>
        </a:solidFill>
        <a:effectLst/>
      </p:bgPr>
    </p:bg>
    <p:spTree>
      <p:nvGrpSpPr>
        <p:cNvPr id="1" name="">
          <a:extLst>
            <a:ext uri="{FF2B5EF4-FFF2-40B4-BE49-F238E27FC236}">
              <a16:creationId xmlns:a16="http://schemas.microsoft.com/office/drawing/2014/main" id="{23985545-4418-F804-25CF-7E1EC9A7E3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2440C8-D1FF-CDF1-6F8B-3B04D7967E11}"/>
              </a:ext>
            </a:extLst>
          </p:cNvPr>
          <p:cNvSpPr txBox="1"/>
          <p:nvPr/>
        </p:nvSpPr>
        <p:spPr>
          <a:xfrm>
            <a:off x="2054311" y="2074906"/>
            <a:ext cx="8079835" cy="1569660"/>
          </a:xfrm>
          <a:prstGeom prst="rect">
            <a:avLst/>
          </a:prstGeom>
          <a:noFill/>
        </p:spPr>
        <p:txBody>
          <a:bodyPr wrap="square" lIns="91440" tIns="45720" rIns="91440" bIns="45720" rtlCol="0" anchor="t">
            <a:spAutoFit/>
          </a:bodyPr>
          <a:lstStyle/>
          <a:p>
            <a:pPr algn="ctr"/>
            <a:r>
              <a:rPr lang="en-US" sz="2400" dirty="0">
                <a:solidFill>
                  <a:schemeClr val="bg1"/>
                </a:solidFill>
                <a:latin typeface="Avenir LT Std 55 Roman"/>
              </a:rPr>
              <a:t>For more information, please contact </a:t>
            </a:r>
            <a:endParaRPr lang="en-US">
              <a:solidFill>
                <a:schemeClr val="bg1"/>
              </a:solidFill>
              <a:latin typeface="Aptos" panose="02110004020202020204"/>
            </a:endParaRPr>
          </a:p>
          <a:p>
            <a:pPr algn="ctr"/>
            <a:r>
              <a:rPr lang="en-US" sz="2400" b="1">
                <a:solidFill>
                  <a:schemeClr val="bg1"/>
                </a:solidFill>
                <a:latin typeface="Avenir LT Std 55 Roman"/>
              </a:rPr>
              <a:t>MARINA</a:t>
            </a:r>
            <a:r>
              <a:rPr lang="en-US" sz="2400" b="1" dirty="0">
                <a:solidFill>
                  <a:schemeClr val="bg1"/>
                </a:solidFill>
                <a:latin typeface="Avenir LT Std 55 Roman"/>
              </a:rPr>
              <a:t> VILLAR DELGADO</a:t>
            </a:r>
            <a:endParaRPr lang="en-US">
              <a:solidFill>
                <a:schemeClr val="bg1"/>
              </a:solidFill>
              <a:latin typeface="Aptos" panose="02110004020202020204"/>
            </a:endParaRPr>
          </a:p>
          <a:p>
            <a:pPr algn="ctr"/>
            <a:r>
              <a:rPr lang="en-US" sz="2400" dirty="0">
                <a:solidFill>
                  <a:schemeClr val="bg1"/>
                </a:solidFill>
                <a:latin typeface="Avenir LT Std 55 Roman" panose="020B0503020203020204" pitchFamily="34" charset="0"/>
              </a:rPr>
              <a:t>Director of Exhibitions and Collections</a:t>
            </a:r>
          </a:p>
          <a:p>
            <a:pPr algn="ctr"/>
            <a:r>
              <a:rPr lang="en-US" sz="2400" dirty="0">
                <a:solidFill>
                  <a:schemeClr val="bg1"/>
                </a:solidFill>
                <a:latin typeface="Avenir LT Std 55 Roman"/>
              </a:rPr>
              <a:t> </a:t>
            </a:r>
            <a:r>
              <a:rPr lang="en-US" sz="2400" b="1" dirty="0">
                <a:solidFill>
                  <a:schemeClr val="bg1"/>
                </a:solidFill>
                <a:latin typeface="Avenir LT Std 55 Roman"/>
              </a:rPr>
              <a:t>mvillar@wdfmuseum.org</a:t>
            </a:r>
          </a:p>
        </p:txBody>
      </p:sp>
      <p:pic>
        <p:nvPicPr>
          <p:cNvPr id="3" name="Picture 2" descr="A black sign with white text&#10;&#10;AI-generated content may be incorrect.">
            <a:extLst>
              <a:ext uri="{FF2B5EF4-FFF2-40B4-BE49-F238E27FC236}">
                <a16:creationId xmlns:a16="http://schemas.microsoft.com/office/drawing/2014/main" id="{E69280C4-0512-3DEC-3D94-18557B1B8645}"/>
              </a:ext>
            </a:extLst>
          </p:cNvPr>
          <p:cNvPicPr>
            <a:picLocks noChangeAspect="1"/>
          </p:cNvPicPr>
          <p:nvPr/>
        </p:nvPicPr>
        <p:blipFill>
          <a:blip r:embed="rId2"/>
          <a:stretch>
            <a:fillRect/>
          </a:stretch>
        </p:blipFill>
        <p:spPr>
          <a:xfrm>
            <a:off x="5375189" y="4188064"/>
            <a:ext cx="1438951" cy="1438951"/>
          </a:xfrm>
          <a:prstGeom prst="rect">
            <a:avLst/>
          </a:prstGeom>
        </p:spPr>
      </p:pic>
    </p:spTree>
    <p:extLst>
      <p:ext uri="{BB962C8B-B14F-4D97-AF65-F5344CB8AC3E}">
        <p14:creationId xmlns:p14="http://schemas.microsoft.com/office/powerpoint/2010/main" val="413909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6A9E12A2-A4FA-3F93-DA7E-2C8F3949244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BDEABBF-B066-416B-21CF-61F9D41A96AB}"/>
              </a:ext>
            </a:extLst>
          </p:cNvPr>
          <p:cNvSpPr/>
          <p:nvPr/>
        </p:nvSpPr>
        <p:spPr>
          <a:xfrm>
            <a:off x="6790026" y="1129414"/>
            <a:ext cx="5056909" cy="5403273"/>
          </a:xfrm>
          <a:prstGeom prst="rect">
            <a:avLst/>
          </a:prstGeom>
          <a:solidFill>
            <a:srgbClr val="049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35FA0C-BC50-CE70-A2B1-405A320084E3}"/>
              </a:ext>
            </a:extLst>
          </p:cNvPr>
          <p:cNvSpPr txBox="1"/>
          <p:nvPr/>
        </p:nvSpPr>
        <p:spPr>
          <a:xfrm>
            <a:off x="823047" y="287481"/>
            <a:ext cx="8495434" cy="923330"/>
          </a:xfrm>
          <a:prstGeom prst="rect">
            <a:avLst/>
          </a:prstGeom>
          <a:noFill/>
        </p:spPr>
        <p:txBody>
          <a:bodyPr wrap="square" lIns="91440" tIns="45720" rIns="91440" bIns="45720" rtlCol="0" anchor="t">
            <a:spAutoFit/>
          </a:bodyPr>
          <a:lstStyle/>
          <a:p>
            <a:r>
              <a:rPr lang="en-US" sz="5400" dirty="0">
                <a:solidFill>
                  <a:srgbClr val="275557"/>
                </a:solidFill>
                <a:latin typeface="Gotham Black"/>
              </a:rPr>
              <a:t>Exhibition Overview</a:t>
            </a:r>
          </a:p>
        </p:txBody>
      </p:sp>
      <p:pic>
        <p:nvPicPr>
          <p:cNvPr id="4" name="Picture 3" descr="A person looking at a film strip&#10;&#10;Description automatically generated">
            <a:extLst>
              <a:ext uri="{FF2B5EF4-FFF2-40B4-BE49-F238E27FC236}">
                <a16:creationId xmlns:a16="http://schemas.microsoft.com/office/drawing/2014/main" id="{556DE297-C60D-5A4F-B060-37513835DA67}"/>
              </a:ext>
            </a:extLst>
          </p:cNvPr>
          <p:cNvPicPr>
            <a:picLocks noChangeAspect="1"/>
          </p:cNvPicPr>
          <p:nvPr/>
        </p:nvPicPr>
        <p:blipFill>
          <a:blip r:embed="rId2">
            <a:extLst>
              <a:ext uri="{28A0092B-C50C-407E-A947-70E740481C1C}">
                <a14:useLocalDpi xmlns:a14="http://schemas.microsoft.com/office/drawing/2010/main" val="0"/>
              </a:ext>
            </a:extLst>
          </a:blip>
          <a:srcRect l="10667" t="16364" r="13159" b="4848"/>
          <a:stretch/>
        </p:blipFill>
        <p:spPr>
          <a:xfrm>
            <a:off x="-55422" y="1129414"/>
            <a:ext cx="6691747" cy="5403273"/>
          </a:xfrm>
          <a:prstGeom prst="rect">
            <a:avLst/>
          </a:prstGeom>
        </p:spPr>
      </p:pic>
      <p:sp>
        <p:nvSpPr>
          <p:cNvPr id="5" name="TextBox 4">
            <a:extLst>
              <a:ext uri="{FF2B5EF4-FFF2-40B4-BE49-F238E27FC236}">
                <a16:creationId xmlns:a16="http://schemas.microsoft.com/office/drawing/2014/main" id="{BD4F2F07-B462-E1CC-B7AF-ADA84EFF9BB7}"/>
              </a:ext>
            </a:extLst>
          </p:cNvPr>
          <p:cNvSpPr txBox="1"/>
          <p:nvPr/>
        </p:nvSpPr>
        <p:spPr>
          <a:xfrm>
            <a:off x="7072545" y="1583443"/>
            <a:ext cx="4450680" cy="3785652"/>
          </a:xfrm>
          <a:prstGeom prst="rect">
            <a:avLst/>
          </a:prstGeom>
          <a:noFill/>
        </p:spPr>
        <p:txBody>
          <a:bodyPr wrap="square" lIns="91440" tIns="45720" rIns="91440" bIns="45720" rtlCol="0" anchor="t">
            <a:spAutoFit/>
          </a:bodyPr>
          <a:lstStyle/>
          <a:p>
            <a:r>
              <a:rPr lang="en-US" sz="1600" dirty="0">
                <a:solidFill>
                  <a:schemeClr val="bg1"/>
                </a:solidFill>
                <a:latin typeface="Gotham Book"/>
              </a:rPr>
              <a:t>Based on the book </a:t>
            </a:r>
            <a:r>
              <a:rPr lang="en-US" sz="1600" i="1" dirty="0">
                <a:solidFill>
                  <a:schemeClr val="bg1"/>
                </a:solidFill>
                <a:latin typeface="Gotham Book"/>
              </a:rPr>
              <a:t>Directing at Disney: The Original Directors of Walt’s Animated Films </a:t>
            </a:r>
            <a:r>
              <a:rPr lang="en-US" sz="1600" dirty="0">
                <a:solidFill>
                  <a:schemeClr val="bg1"/>
                </a:solidFill>
                <a:latin typeface="Gotham Book"/>
              </a:rPr>
              <a:t>written by Pete Docter and Don Peri, </a:t>
            </a:r>
            <a:r>
              <a:rPr lang="en-US" sz="1600" i="1" dirty="0">
                <a:solidFill>
                  <a:schemeClr val="bg1"/>
                </a:solidFill>
                <a:latin typeface="Gotham Book"/>
              </a:rPr>
              <a:t>Directing at Disney </a:t>
            </a:r>
            <a:r>
              <a:rPr lang="en-US" sz="1600" dirty="0">
                <a:solidFill>
                  <a:schemeClr val="bg1"/>
                </a:solidFill>
                <a:latin typeface="Gotham Book"/>
              </a:rPr>
              <a:t>is an exhibition from The Walt Disney Family Museum centered on prominent directors in animation who worked at The Walt Disney Studios during Walt's lifetime. </a:t>
            </a:r>
          </a:p>
          <a:p>
            <a:endParaRPr lang="en-US" sz="1600" dirty="0">
              <a:solidFill>
                <a:schemeClr val="bg1"/>
              </a:solidFill>
              <a:latin typeface="Gotham Book" panose="02000604040000020004" pitchFamily="50" charset="0"/>
            </a:endParaRPr>
          </a:p>
          <a:p>
            <a:r>
              <a:rPr lang="en-US" sz="1600" dirty="0">
                <a:solidFill>
                  <a:schemeClr val="bg1"/>
                </a:solidFill>
                <a:latin typeface="Gotham Book"/>
              </a:rPr>
              <a:t>The often-unseen work of the director is crucial to the animation process: They are project managers, problem solvers, inventors, and technicians. The evolution of the role is intimately tied to the history of the animation industry. This exhibition spotlights the personalities who shaped some of Disney’s most famous cartoons.</a:t>
            </a:r>
          </a:p>
        </p:txBody>
      </p:sp>
    </p:spTree>
    <p:extLst>
      <p:ext uri="{BB962C8B-B14F-4D97-AF65-F5344CB8AC3E}">
        <p14:creationId xmlns:p14="http://schemas.microsoft.com/office/powerpoint/2010/main" val="879268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D47B790B-324C-2679-A15F-3C82046AD41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01DE41-ADD7-906D-7B90-D244DCCC8399}"/>
              </a:ext>
            </a:extLst>
          </p:cNvPr>
          <p:cNvSpPr/>
          <p:nvPr/>
        </p:nvSpPr>
        <p:spPr>
          <a:xfrm>
            <a:off x="4424265" y="1083732"/>
            <a:ext cx="7767735" cy="5323901"/>
          </a:xfrm>
          <a:prstGeom prst="rect">
            <a:avLst/>
          </a:prstGeom>
          <a:solidFill>
            <a:srgbClr val="049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FA8551-7D0D-EE4B-1C18-9F27D4B661C9}"/>
              </a:ext>
            </a:extLst>
          </p:cNvPr>
          <p:cNvSpPr/>
          <p:nvPr/>
        </p:nvSpPr>
        <p:spPr>
          <a:xfrm>
            <a:off x="0" y="1083733"/>
            <a:ext cx="4653884" cy="5323901"/>
          </a:xfrm>
          <a:prstGeom prst="rect">
            <a:avLst/>
          </a:prstGeom>
          <a:solidFill>
            <a:srgbClr val="275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4B56D8-D1EC-AF49-8C10-94E799905D46}"/>
              </a:ext>
            </a:extLst>
          </p:cNvPr>
          <p:cNvSpPr txBox="1"/>
          <p:nvPr/>
        </p:nvSpPr>
        <p:spPr>
          <a:xfrm>
            <a:off x="3051929" y="360892"/>
            <a:ext cx="5111528" cy="584775"/>
          </a:xfrm>
          <a:prstGeom prst="rect">
            <a:avLst/>
          </a:prstGeom>
          <a:noFill/>
        </p:spPr>
        <p:txBody>
          <a:bodyPr wrap="none" lIns="91440" tIns="45720" rIns="91440" bIns="45720" rtlCol="0" anchor="t">
            <a:spAutoFit/>
          </a:bodyPr>
          <a:lstStyle/>
          <a:p>
            <a:r>
              <a:rPr lang="en-US" sz="3200" dirty="0">
                <a:solidFill>
                  <a:srgbClr val="275557"/>
                </a:solidFill>
                <a:latin typeface="Gotham Black"/>
              </a:rPr>
              <a:t>Meet Pete Docter &amp; Don Peri </a:t>
            </a:r>
          </a:p>
        </p:txBody>
      </p:sp>
      <p:pic>
        <p:nvPicPr>
          <p:cNvPr id="8" name="Picture 7" descr="Two men standing in front of a sign&#10;&#10;Description automatically generated">
            <a:extLst>
              <a:ext uri="{FF2B5EF4-FFF2-40B4-BE49-F238E27FC236}">
                <a16:creationId xmlns:a16="http://schemas.microsoft.com/office/drawing/2014/main" id="{EF3C8F42-C802-FD14-C81E-8A3CFA20D0E3}"/>
              </a:ext>
            </a:extLst>
          </p:cNvPr>
          <p:cNvPicPr>
            <a:picLocks noChangeAspect="1"/>
          </p:cNvPicPr>
          <p:nvPr/>
        </p:nvPicPr>
        <p:blipFill>
          <a:blip r:embed="rId2">
            <a:extLst>
              <a:ext uri="{28A0092B-C50C-407E-A947-70E740481C1C}">
                <a14:useLocalDpi xmlns:a14="http://schemas.microsoft.com/office/drawing/2010/main" val="0"/>
              </a:ext>
            </a:extLst>
          </a:blip>
          <a:srcRect l="39880" t="19790" r="25852" b="21739"/>
          <a:stretch/>
        </p:blipFill>
        <p:spPr>
          <a:xfrm>
            <a:off x="3430106" y="1726570"/>
            <a:ext cx="3278104" cy="3768028"/>
          </a:xfrm>
          <a:prstGeom prst="rect">
            <a:avLst/>
          </a:prstGeom>
        </p:spPr>
      </p:pic>
      <p:sp>
        <p:nvSpPr>
          <p:cNvPr id="9" name="TextBox 8">
            <a:extLst>
              <a:ext uri="{FF2B5EF4-FFF2-40B4-BE49-F238E27FC236}">
                <a16:creationId xmlns:a16="http://schemas.microsoft.com/office/drawing/2014/main" id="{31038151-ECC6-DB89-D51D-5E645260FE81}"/>
              </a:ext>
            </a:extLst>
          </p:cNvPr>
          <p:cNvSpPr txBox="1"/>
          <p:nvPr/>
        </p:nvSpPr>
        <p:spPr>
          <a:xfrm>
            <a:off x="324253" y="1744878"/>
            <a:ext cx="2916839" cy="3139321"/>
          </a:xfrm>
          <a:prstGeom prst="rect">
            <a:avLst/>
          </a:prstGeom>
          <a:noFill/>
        </p:spPr>
        <p:txBody>
          <a:bodyPr wrap="square" lIns="91440" tIns="45720" rIns="91440" bIns="45720" rtlCol="0" anchor="t">
            <a:spAutoFit/>
          </a:bodyPr>
          <a:lstStyle/>
          <a:p>
            <a:r>
              <a:rPr lang="en-US" b="1" dirty="0">
                <a:solidFill>
                  <a:schemeClr val="bg1">
                    <a:lumMod val="95000"/>
                  </a:schemeClr>
                </a:solidFill>
                <a:latin typeface="Gotham Book"/>
              </a:rPr>
              <a:t>Pete Docter</a:t>
            </a:r>
            <a:r>
              <a:rPr lang="en-US" dirty="0">
                <a:solidFill>
                  <a:schemeClr val="bg1">
                    <a:lumMod val="95000"/>
                  </a:schemeClr>
                </a:solidFill>
                <a:latin typeface="Gotham Book"/>
              </a:rPr>
              <a:t> is the Oscar®-winning director of </a:t>
            </a:r>
            <a:r>
              <a:rPr lang="en-US" i="1" dirty="0">
                <a:solidFill>
                  <a:schemeClr val="bg1">
                    <a:lumMod val="95000"/>
                  </a:schemeClr>
                </a:solidFill>
                <a:latin typeface="Gotham Book"/>
              </a:rPr>
              <a:t>Monsters, Inc. </a:t>
            </a:r>
            <a:r>
              <a:rPr lang="en-US" dirty="0">
                <a:solidFill>
                  <a:schemeClr val="bg1">
                    <a:lumMod val="95000"/>
                  </a:schemeClr>
                </a:solidFill>
                <a:latin typeface="Gotham Book"/>
              </a:rPr>
              <a:t>(2001), </a:t>
            </a:r>
            <a:r>
              <a:rPr lang="en-US" i="1" dirty="0">
                <a:solidFill>
                  <a:schemeClr val="bg1">
                    <a:lumMod val="95000"/>
                  </a:schemeClr>
                </a:solidFill>
                <a:latin typeface="Gotham Book"/>
              </a:rPr>
              <a:t>Up </a:t>
            </a:r>
            <a:r>
              <a:rPr lang="en-US" dirty="0">
                <a:solidFill>
                  <a:schemeClr val="bg1">
                    <a:lumMod val="95000"/>
                  </a:schemeClr>
                </a:solidFill>
                <a:latin typeface="Gotham Book"/>
              </a:rPr>
              <a:t>(2009), </a:t>
            </a:r>
            <a:r>
              <a:rPr lang="en-US" i="1" dirty="0">
                <a:solidFill>
                  <a:schemeClr val="bg1">
                    <a:lumMod val="95000"/>
                  </a:schemeClr>
                </a:solidFill>
                <a:latin typeface="Gotham Book"/>
              </a:rPr>
              <a:t>Inside Out </a:t>
            </a:r>
            <a:r>
              <a:rPr lang="en-US" dirty="0">
                <a:solidFill>
                  <a:schemeClr val="bg1">
                    <a:lumMod val="95000"/>
                  </a:schemeClr>
                </a:solidFill>
                <a:latin typeface="Gotham Book"/>
              </a:rPr>
              <a:t>(2015), and </a:t>
            </a:r>
            <a:r>
              <a:rPr lang="en-US" i="1" dirty="0">
                <a:solidFill>
                  <a:schemeClr val="bg1">
                    <a:lumMod val="95000"/>
                  </a:schemeClr>
                </a:solidFill>
                <a:latin typeface="Gotham Book"/>
              </a:rPr>
              <a:t>Soul </a:t>
            </a:r>
            <a:r>
              <a:rPr lang="en-US" dirty="0">
                <a:solidFill>
                  <a:schemeClr val="bg1">
                    <a:lumMod val="95000"/>
                  </a:schemeClr>
                </a:solidFill>
                <a:latin typeface="Gotham Book"/>
              </a:rPr>
              <a:t>(2020), and Chief Creative Officer at Pixar Animation Studios. Most recently, he served as the Executive Producer of Pixar’s </a:t>
            </a:r>
            <a:r>
              <a:rPr lang="en-US" i="1" dirty="0">
                <a:solidFill>
                  <a:schemeClr val="bg1">
                    <a:lumMod val="95000"/>
                  </a:schemeClr>
                </a:solidFill>
                <a:latin typeface="Gotham Book"/>
              </a:rPr>
              <a:t>Elemental</a:t>
            </a:r>
            <a:r>
              <a:rPr lang="en-US" dirty="0">
                <a:solidFill>
                  <a:schemeClr val="bg1">
                    <a:lumMod val="95000"/>
                  </a:schemeClr>
                </a:solidFill>
                <a:latin typeface="Gotham Book"/>
              </a:rPr>
              <a:t> (2023) and </a:t>
            </a:r>
            <a:r>
              <a:rPr lang="en-US" i="1" dirty="0">
                <a:solidFill>
                  <a:schemeClr val="bg1">
                    <a:lumMod val="95000"/>
                  </a:schemeClr>
                </a:solidFill>
                <a:latin typeface="Gotham Book"/>
              </a:rPr>
              <a:t>Inside Out 2</a:t>
            </a:r>
            <a:r>
              <a:rPr lang="en-US" dirty="0">
                <a:solidFill>
                  <a:schemeClr val="bg1">
                    <a:lumMod val="95000"/>
                  </a:schemeClr>
                </a:solidFill>
                <a:latin typeface="Gotham Book"/>
              </a:rPr>
              <a:t> (2024)</a:t>
            </a:r>
            <a:r>
              <a:rPr lang="en-US" i="1" dirty="0">
                <a:solidFill>
                  <a:schemeClr val="bg1">
                    <a:lumMod val="95000"/>
                  </a:schemeClr>
                </a:solidFill>
                <a:latin typeface="Gotham Book"/>
              </a:rPr>
              <a:t>.</a:t>
            </a:r>
            <a:endParaRPr lang="en-US" dirty="0">
              <a:solidFill>
                <a:schemeClr val="bg1">
                  <a:lumMod val="95000"/>
                </a:schemeClr>
              </a:solidFill>
              <a:latin typeface="Gotham Book"/>
            </a:endParaRPr>
          </a:p>
        </p:txBody>
      </p:sp>
      <p:sp>
        <p:nvSpPr>
          <p:cNvPr id="10" name="TextBox 9">
            <a:extLst>
              <a:ext uri="{FF2B5EF4-FFF2-40B4-BE49-F238E27FC236}">
                <a16:creationId xmlns:a16="http://schemas.microsoft.com/office/drawing/2014/main" id="{A2A97C47-3E15-0C5A-2E62-DC83F5641823}"/>
              </a:ext>
            </a:extLst>
          </p:cNvPr>
          <p:cNvSpPr txBox="1"/>
          <p:nvPr/>
        </p:nvSpPr>
        <p:spPr>
          <a:xfrm>
            <a:off x="7002712" y="1735471"/>
            <a:ext cx="4798364" cy="3139321"/>
          </a:xfrm>
          <a:prstGeom prst="rect">
            <a:avLst/>
          </a:prstGeom>
          <a:noFill/>
        </p:spPr>
        <p:txBody>
          <a:bodyPr wrap="square" lIns="91440" tIns="45720" rIns="91440" bIns="45720" rtlCol="0" anchor="t">
            <a:spAutoFit/>
          </a:bodyPr>
          <a:lstStyle/>
          <a:p>
            <a:r>
              <a:rPr lang="en-US" b="1" dirty="0">
                <a:solidFill>
                  <a:schemeClr val="bg1">
                    <a:lumMod val="95000"/>
                  </a:schemeClr>
                </a:solidFill>
                <a:latin typeface="Gotham Book"/>
              </a:rPr>
              <a:t>Don Peri i</a:t>
            </a:r>
            <a:r>
              <a:rPr lang="en-US" dirty="0">
                <a:solidFill>
                  <a:schemeClr val="bg1">
                    <a:lumMod val="95000"/>
                  </a:schemeClr>
                </a:solidFill>
                <a:latin typeface="Gotham Book"/>
              </a:rPr>
              <a:t>s a Disney historian and the author of </a:t>
            </a:r>
            <a:r>
              <a:rPr lang="en-US" i="1" dirty="0">
                <a:solidFill>
                  <a:schemeClr val="bg1">
                    <a:lumMod val="95000"/>
                  </a:schemeClr>
                </a:solidFill>
                <a:latin typeface="Gotham Book"/>
              </a:rPr>
              <a:t>Working with Walt </a:t>
            </a:r>
            <a:r>
              <a:rPr lang="en-US" dirty="0">
                <a:solidFill>
                  <a:schemeClr val="bg1">
                    <a:lumMod val="95000"/>
                  </a:schemeClr>
                </a:solidFill>
                <a:latin typeface="Gotham Book"/>
              </a:rPr>
              <a:t>and</a:t>
            </a:r>
            <a:r>
              <a:rPr lang="en-US" i="1" dirty="0">
                <a:solidFill>
                  <a:schemeClr val="bg1">
                    <a:lumMod val="95000"/>
                  </a:schemeClr>
                </a:solidFill>
                <a:latin typeface="Gotham Book"/>
              </a:rPr>
              <a:t> Working with Disney</a:t>
            </a:r>
            <a:r>
              <a:rPr lang="en-US" dirty="0">
                <a:solidFill>
                  <a:schemeClr val="bg1">
                    <a:lumMod val="95000"/>
                  </a:schemeClr>
                </a:solidFill>
                <a:latin typeface="Gotham Book"/>
              </a:rPr>
              <a:t>, in addition to serving as the coauthor of </a:t>
            </a:r>
            <a:r>
              <a:rPr lang="en-US" i="1" dirty="0">
                <a:solidFill>
                  <a:schemeClr val="bg1">
                    <a:lumMod val="95000"/>
                  </a:schemeClr>
                </a:solidFill>
                <a:latin typeface="Gotham Book"/>
              </a:rPr>
              <a:t>Walt Disney's First Lady of Imagineering: Harriet Burns</a:t>
            </a:r>
            <a:r>
              <a:rPr lang="en-US" dirty="0">
                <a:solidFill>
                  <a:schemeClr val="bg1">
                    <a:lumMod val="95000"/>
                  </a:schemeClr>
                </a:solidFill>
                <a:latin typeface="Gotham Book"/>
              </a:rPr>
              <a:t>. He has consulted for the Walt Disney Family Foundation and lectured on Disney history at many venues including Walt Disney Animation Studios, Pixar Animation Studios, The Walt Disney Company Consumer Products Division, Disneyland (for Cast Members), and The Walt Disney Family Museum. </a:t>
            </a:r>
          </a:p>
        </p:txBody>
      </p:sp>
    </p:spTree>
    <p:extLst>
      <p:ext uri="{BB962C8B-B14F-4D97-AF65-F5344CB8AC3E}">
        <p14:creationId xmlns:p14="http://schemas.microsoft.com/office/powerpoint/2010/main" val="157471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056F6B71-078A-618D-5DC1-2D01D8B3B47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30F7430-9A17-EF8B-9561-24B8D6F245DC}"/>
              </a:ext>
            </a:extLst>
          </p:cNvPr>
          <p:cNvSpPr/>
          <p:nvPr/>
        </p:nvSpPr>
        <p:spPr>
          <a:xfrm>
            <a:off x="-1" y="5164495"/>
            <a:ext cx="12192001" cy="1778171"/>
          </a:xfrm>
          <a:prstGeom prst="rect">
            <a:avLst/>
          </a:prstGeom>
          <a:solidFill>
            <a:srgbClr val="C56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air with a sign on it&#10;&#10;AI-generated content may be incorrect.">
            <a:extLst>
              <a:ext uri="{FF2B5EF4-FFF2-40B4-BE49-F238E27FC236}">
                <a16:creationId xmlns:a16="http://schemas.microsoft.com/office/drawing/2014/main" id="{7E1DFBD0-0A0E-3FEC-CA58-3D57386DAE99}"/>
              </a:ext>
            </a:extLst>
          </p:cNvPr>
          <p:cNvPicPr>
            <a:picLocks noChangeAspect="1"/>
          </p:cNvPicPr>
          <p:nvPr/>
        </p:nvPicPr>
        <p:blipFill>
          <a:blip r:embed="rId2">
            <a:extLst>
              <a:ext uri="{28A0092B-C50C-407E-A947-70E740481C1C}">
                <a14:useLocalDpi xmlns:a14="http://schemas.microsoft.com/office/drawing/2010/main" val="0"/>
              </a:ext>
            </a:extLst>
          </a:blip>
          <a:srcRect l="13359" r="5977"/>
          <a:stretch/>
        </p:blipFill>
        <p:spPr>
          <a:xfrm>
            <a:off x="-1" y="526764"/>
            <a:ext cx="7628966" cy="5597235"/>
          </a:xfrm>
          <a:prstGeom prst="rect">
            <a:avLst/>
          </a:prstGeom>
        </p:spPr>
      </p:pic>
      <p:sp>
        <p:nvSpPr>
          <p:cNvPr id="13" name="Oval 12">
            <a:extLst>
              <a:ext uri="{FF2B5EF4-FFF2-40B4-BE49-F238E27FC236}">
                <a16:creationId xmlns:a16="http://schemas.microsoft.com/office/drawing/2014/main" id="{2544517D-23EE-91EC-A14F-BDC589959C45}"/>
              </a:ext>
            </a:extLst>
          </p:cNvPr>
          <p:cNvSpPr/>
          <p:nvPr/>
        </p:nvSpPr>
        <p:spPr>
          <a:xfrm>
            <a:off x="6473450" y="526764"/>
            <a:ext cx="5510901" cy="5597235"/>
          </a:xfrm>
          <a:prstGeom prst="ellipse">
            <a:avLst/>
          </a:prstGeom>
          <a:solidFill>
            <a:srgbClr val="0491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8A5603-1EDB-E253-3DF2-8B6F2CB7E62A}"/>
              </a:ext>
            </a:extLst>
          </p:cNvPr>
          <p:cNvSpPr txBox="1"/>
          <p:nvPr/>
        </p:nvSpPr>
        <p:spPr>
          <a:xfrm>
            <a:off x="7044191" y="1792792"/>
            <a:ext cx="4736650" cy="2831544"/>
          </a:xfrm>
          <a:prstGeom prst="rect">
            <a:avLst/>
          </a:prstGeom>
          <a:noFill/>
        </p:spPr>
        <p:txBody>
          <a:bodyPr wrap="square" lIns="91440" tIns="45720" rIns="91440" bIns="45720" rtlCol="0" anchor="t">
            <a:spAutoFit/>
          </a:bodyPr>
          <a:lstStyle/>
          <a:p>
            <a:r>
              <a:rPr lang="en-US" sz="2000" i="1" dirty="0">
                <a:solidFill>
                  <a:schemeClr val="bg1"/>
                </a:solidFill>
                <a:latin typeface="Gotham Black"/>
              </a:rPr>
              <a:t>Those</a:t>
            </a:r>
            <a:r>
              <a:rPr lang="en-US" sz="2000" b="0" i="1" dirty="0">
                <a:solidFill>
                  <a:schemeClr val="bg1"/>
                </a:solidFill>
                <a:effectLst/>
                <a:latin typeface="Gotham Black"/>
              </a:rPr>
              <a:t> men who have worked closely with me in trying to organize and keep the studio rolling, and keep its chin above the water, should not be envied. Frankly, those fellows catch plenty of hell, and a lot of you can </a:t>
            </a:r>
            <a:r>
              <a:rPr lang="en-US" sz="2000" i="1" dirty="0">
                <a:solidFill>
                  <a:schemeClr val="bg1"/>
                </a:solidFill>
                <a:latin typeface="Gotham Black"/>
              </a:rPr>
              <a:t>feel lucky</a:t>
            </a:r>
            <a:r>
              <a:rPr lang="en-US" sz="2000" b="0" i="1" dirty="0">
                <a:solidFill>
                  <a:schemeClr val="bg1"/>
                </a:solidFill>
                <a:effectLst/>
                <a:latin typeface="Gotham Black"/>
              </a:rPr>
              <a:t> that you don’t have too much contact with me</a:t>
            </a:r>
            <a:r>
              <a:rPr lang="en-US" sz="2000" i="1" dirty="0">
                <a:solidFill>
                  <a:schemeClr val="bg1"/>
                </a:solidFill>
                <a:latin typeface="Gotham Black"/>
              </a:rPr>
              <a:t>.</a:t>
            </a:r>
            <a:endParaRPr lang="en-US" dirty="0">
              <a:solidFill>
                <a:schemeClr val="bg1"/>
              </a:solidFill>
            </a:endParaRPr>
          </a:p>
          <a:p>
            <a:pPr algn="r"/>
            <a:r>
              <a:rPr lang="en-US" sz="2000" b="0" i="0">
                <a:solidFill>
                  <a:schemeClr val="bg1"/>
                </a:solidFill>
                <a:effectLst/>
                <a:latin typeface="Gotham Black"/>
              </a:rPr>
              <a:t>—Walt Disney   </a:t>
            </a:r>
          </a:p>
          <a:p>
            <a:endParaRPr lang="en-US" dirty="0"/>
          </a:p>
        </p:txBody>
      </p:sp>
    </p:spTree>
    <p:extLst>
      <p:ext uri="{BB962C8B-B14F-4D97-AF65-F5344CB8AC3E}">
        <p14:creationId xmlns:p14="http://schemas.microsoft.com/office/powerpoint/2010/main" val="968558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6134129C-9004-6491-1121-C01BB9E91C5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66622BC-5530-DFDE-2E47-078442A2000A}"/>
              </a:ext>
            </a:extLst>
          </p:cNvPr>
          <p:cNvSpPr/>
          <p:nvPr/>
        </p:nvSpPr>
        <p:spPr>
          <a:xfrm>
            <a:off x="4485026" y="1360879"/>
            <a:ext cx="7360609" cy="4430321"/>
          </a:xfrm>
          <a:prstGeom prst="rect">
            <a:avLst/>
          </a:prstGeom>
          <a:solidFill>
            <a:srgbClr val="049191"/>
          </a:solidFill>
          <a:ln>
            <a:solidFill>
              <a:srgbClr val="ABE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C4DEAA-1EC3-09AA-EFC1-6F5AFE51730D}"/>
              </a:ext>
            </a:extLst>
          </p:cNvPr>
          <p:cNvSpPr txBox="1"/>
          <p:nvPr/>
        </p:nvSpPr>
        <p:spPr>
          <a:xfrm>
            <a:off x="4679226" y="579664"/>
            <a:ext cx="5129684"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Exhibition Themes</a:t>
            </a:r>
          </a:p>
        </p:txBody>
      </p:sp>
      <p:pic>
        <p:nvPicPr>
          <p:cNvPr id="6" name="Picture 5" descr="A poster with a chart and a picture of people&#10;&#10;Description automatically generated with medium confidence">
            <a:extLst>
              <a:ext uri="{FF2B5EF4-FFF2-40B4-BE49-F238E27FC236}">
                <a16:creationId xmlns:a16="http://schemas.microsoft.com/office/drawing/2014/main" id="{5D534F0A-9588-4B9A-2882-61D92DFDB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02" y="0"/>
            <a:ext cx="4572000" cy="6858000"/>
          </a:xfrm>
          <a:prstGeom prst="rect">
            <a:avLst/>
          </a:prstGeom>
        </p:spPr>
      </p:pic>
      <p:sp>
        <p:nvSpPr>
          <p:cNvPr id="7" name="TextBox 6">
            <a:extLst>
              <a:ext uri="{FF2B5EF4-FFF2-40B4-BE49-F238E27FC236}">
                <a16:creationId xmlns:a16="http://schemas.microsoft.com/office/drawing/2014/main" id="{6B60002A-2BC5-6B44-8522-B1E1D7447333}"/>
              </a:ext>
            </a:extLst>
          </p:cNvPr>
          <p:cNvSpPr txBox="1"/>
          <p:nvPr/>
        </p:nvSpPr>
        <p:spPr>
          <a:xfrm>
            <a:off x="4676474" y="1713081"/>
            <a:ext cx="4443461" cy="523220"/>
          </a:xfrm>
          <a:prstGeom prst="rect">
            <a:avLst/>
          </a:prstGeom>
          <a:noFill/>
        </p:spPr>
        <p:txBody>
          <a:bodyPr wrap="none" rtlCol="0">
            <a:spAutoFit/>
          </a:bodyPr>
          <a:lstStyle/>
          <a:p>
            <a:r>
              <a:rPr lang="en-US" sz="2800" dirty="0">
                <a:solidFill>
                  <a:schemeClr val="bg1"/>
                </a:solidFill>
                <a:latin typeface="Gotham Book" panose="02000604040000020004" pitchFamily="50" charset="0"/>
              </a:rPr>
              <a:t>Guests will learn about: </a:t>
            </a:r>
          </a:p>
        </p:txBody>
      </p:sp>
      <p:sp>
        <p:nvSpPr>
          <p:cNvPr id="8" name="TextBox 7">
            <a:extLst>
              <a:ext uri="{FF2B5EF4-FFF2-40B4-BE49-F238E27FC236}">
                <a16:creationId xmlns:a16="http://schemas.microsoft.com/office/drawing/2014/main" id="{92755D8D-9CB4-442E-AA92-BD0B1752EB84}"/>
              </a:ext>
            </a:extLst>
          </p:cNvPr>
          <p:cNvSpPr txBox="1"/>
          <p:nvPr/>
        </p:nvSpPr>
        <p:spPr>
          <a:xfrm>
            <a:off x="4680085" y="2436159"/>
            <a:ext cx="6303577"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chemeClr val="bg1"/>
                </a:solidFill>
                <a:latin typeface="Gotham Book"/>
              </a:rPr>
              <a:t>The lives and careers of Disney’s most prominent directors </a:t>
            </a:r>
            <a:endParaRPr lang="en-US">
              <a:solidFill>
                <a:schemeClr val="bg1"/>
              </a:solidFill>
              <a:latin typeface="Gotham Book"/>
            </a:endParaRPr>
          </a:p>
          <a:p>
            <a:pPr marL="285750" indent="-285750">
              <a:buFont typeface="Arial" panose="020B0604020202020204" pitchFamily="34" charset="0"/>
              <a:buChar char="•"/>
            </a:pPr>
            <a:r>
              <a:rPr lang="en-US" sz="2400" dirty="0">
                <a:solidFill>
                  <a:schemeClr val="bg1"/>
                </a:solidFill>
                <a:latin typeface="Gotham Book" panose="02000604040000020004" pitchFamily="50" charset="0"/>
              </a:rPr>
              <a:t>The methods directors used to manage animators and animation</a:t>
            </a:r>
          </a:p>
          <a:p>
            <a:pPr marL="285750" indent="-285750">
              <a:buFont typeface="Arial" panose="020B0604020202020204" pitchFamily="34" charset="0"/>
              <a:buChar char="•"/>
            </a:pPr>
            <a:r>
              <a:rPr lang="en-US" sz="2400" dirty="0">
                <a:solidFill>
                  <a:schemeClr val="bg1"/>
                </a:solidFill>
                <a:latin typeface="Gotham Book" panose="02000604040000020004" pitchFamily="50" charset="0"/>
              </a:rPr>
              <a:t>How the role of the director evolved in tandem with technological advancements and growth of the studio</a:t>
            </a:r>
          </a:p>
        </p:txBody>
      </p:sp>
    </p:spTree>
    <p:extLst>
      <p:ext uri="{BB962C8B-B14F-4D97-AF65-F5344CB8AC3E}">
        <p14:creationId xmlns:p14="http://schemas.microsoft.com/office/powerpoint/2010/main" val="24764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6CEB7B-3DC1-609E-B5FC-BBCB3164381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06E105A-5AC6-2988-632E-8B431B4EB6C8}"/>
              </a:ext>
            </a:extLst>
          </p:cNvPr>
          <p:cNvSpPr>
            <a:spLocks noGrp="1" noRot="1" noMove="1" noResize="1" noEditPoints="1" noAdjustHandles="1" noChangeArrowheads="1" noChangeShapeType="1"/>
          </p:cNvSpPr>
          <p:nvPr/>
        </p:nvSpPr>
        <p:spPr>
          <a:xfrm>
            <a:off x="0" y="0"/>
            <a:ext cx="12192000" cy="6858000"/>
          </a:xfrm>
          <a:prstGeom prst="rect">
            <a:avLst/>
          </a:prstGeom>
          <a:solidFill>
            <a:srgbClr val="ABE1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tv on a wall with pictures&#10;&#10;Description automatically generated">
            <a:extLst>
              <a:ext uri="{FF2B5EF4-FFF2-40B4-BE49-F238E27FC236}">
                <a16:creationId xmlns:a16="http://schemas.microsoft.com/office/drawing/2014/main" id="{EC3EBAC6-9E7E-CD0A-EBA5-B6AD3BAC7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101" y="2657834"/>
            <a:ext cx="5291666" cy="3532187"/>
          </a:xfrm>
          <a:prstGeom prst="rect">
            <a:avLst/>
          </a:prstGeom>
        </p:spPr>
      </p:pic>
      <p:pic>
        <p:nvPicPr>
          <p:cNvPr id="5" name="Picture 4" descr="A display of pictures on a wall&#10;&#10;Description automatically generated">
            <a:extLst>
              <a:ext uri="{FF2B5EF4-FFF2-40B4-BE49-F238E27FC236}">
                <a16:creationId xmlns:a16="http://schemas.microsoft.com/office/drawing/2014/main" id="{AFB1D3AB-3F50-F4AB-A965-DA1F95984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3" y="2657833"/>
            <a:ext cx="5291667" cy="3532187"/>
          </a:xfrm>
          <a:prstGeom prst="rect">
            <a:avLst/>
          </a:prstGeom>
        </p:spPr>
      </p:pic>
      <p:sp>
        <p:nvSpPr>
          <p:cNvPr id="2" name="TextBox 1">
            <a:extLst>
              <a:ext uri="{FF2B5EF4-FFF2-40B4-BE49-F238E27FC236}">
                <a16:creationId xmlns:a16="http://schemas.microsoft.com/office/drawing/2014/main" id="{022D5DA4-5E10-82E7-DCA3-723BCB797127}"/>
              </a:ext>
            </a:extLst>
          </p:cNvPr>
          <p:cNvSpPr txBox="1"/>
          <p:nvPr/>
        </p:nvSpPr>
        <p:spPr>
          <a:xfrm>
            <a:off x="700331" y="667699"/>
            <a:ext cx="11171766" cy="1477328"/>
          </a:xfrm>
          <a:prstGeom prst="rect">
            <a:avLst/>
          </a:prstGeom>
          <a:noFill/>
        </p:spPr>
        <p:txBody>
          <a:bodyPr wrap="square" lIns="91440" tIns="45720" rIns="91440" bIns="45720" rtlCol="0" anchor="t">
            <a:spAutoFit/>
          </a:bodyPr>
          <a:lstStyle/>
          <a:p>
            <a:r>
              <a:rPr lang="en-US" sz="1800" b="0" i="1" dirty="0">
                <a:solidFill>
                  <a:srgbClr val="275557"/>
                </a:solidFill>
                <a:effectLst/>
                <a:latin typeface="Gotham Book"/>
              </a:rPr>
              <a:t>This was so intuitive about Walt: </a:t>
            </a:r>
            <a:r>
              <a:rPr lang="en-US" i="1" dirty="0">
                <a:solidFill>
                  <a:srgbClr val="275557"/>
                </a:solidFill>
                <a:latin typeface="Gotham Book"/>
              </a:rPr>
              <a:t>He</a:t>
            </a:r>
            <a:r>
              <a:rPr lang="en-US" sz="1800" b="0" i="1" dirty="0">
                <a:solidFill>
                  <a:srgbClr val="275557"/>
                </a:solidFill>
                <a:effectLst/>
                <a:latin typeface="Gotham Book"/>
              </a:rPr>
              <a:t> could put his fingers on the total theme of a picture in a story so quickly. I know it influenced me all the way through </a:t>
            </a:r>
            <a:r>
              <a:rPr lang="en-US" sz="1800" b="0" i="0" dirty="0">
                <a:solidFill>
                  <a:srgbClr val="275557"/>
                </a:solidFill>
                <a:effectLst/>
                <a:latin typeface="Gotham Book"/>
              </a:rPr>
              <a:t>The Jungle Book</a:t>
            </a:r>
            <a:r>
              <a:rPr lang="en-US" sz="1800" b="0" i="1" dirty="0">
                <a:solidFill>
                  <a:srgbClr val="275557"/>
                </a:solidFill>
                <a:effectLst/>
                <a:latin typeface="Gotham Book"/>
              </a:rPr>
              <a:t> (1967), to go for the personalities and not get a complicated story. And then, again this guy left so many roots in all of us; all of the pictures I did since then, I went for personality, strong characterization, strong voices that fit the character. It did make the pictures ever so much simpler to construct</a:t>
            </a:r>
            <a:r>
              <a:rPr lang="en-US" i="1" dirty="0">
                <a:solidFill>
                  <a:srgbClr val="275557"/>
                </a:solidFill>
                <a:latin typeface="Gotham Book"/>
              </a:rPr>
              <a:t>.</a:t>
            </a:r>
            <a:endParaRPr lang="en-US" dirty="0"/>
          </a:p>
          <a:p>
            <a:pPr algn="r"/>
            <a:r>
              <a:rPr lang="en-US" dirty="0">
                <a:solidFill>
                  <a:srgbClr val="275557"/>
                </a:solidFill>
                <a:latin typeface="Gotham Book"/>
              </a:rPr>
              <a:t>—</a:t>
            </a:r>
            <a:r>
              <a:rPr lang="en-US" sz="1800" b="0" i="0" dirty="0">
                <a:solidFill>
                  <a:srgbClr val="275557"/>
                </a:solidFill>
                <a:effectLst/>
                <a:latin typeface="Gotham Book"/>
              </a:rPr>
              <a:t> Wolfgang “Woolie” </a:t>
            </a:r>
            <a:r>
              <a:rPr lang="en-US" sz="1800" b="0" i="0" dirty="0" err="1">
                <a:solidFill>
                  <a:srgbClr val="275557"/>
                </a:solidFill>
                <a:effectLst/>
                <a:latin typeface="Gotham Book"/>
              </a:rPr>
              <a:t>Reitherman</a:t>
            </a:r>
            <a:r>
              <a:rPr lang="en-US" sz="1800" b="0" i="0" dirty="0">
                <a:solidFill>
                  <a:srgbClr val="275557"/>
                </a:solidFill>
                <a:effectLst/>
                <a:latin typeface="Gotham Book"/>
              </a:rPr>
              <a:t>, Animator and Director</a:t>
            </a:r>
            <a:endParaRPr lang="en-US" dirty="0"/>
          </a:p>
        </p:txBody>
      </p:sp>
    </p:spTree>
    <p:extLst>
      <p:ext uri="{BB962C8B-B14F-4D97-AF65-F5344CB8AC3E}">
        <p14:creationId xmlns:p14="http://schemas.microsoft.com/office/powerpoint/2010/main" val="357012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4F2C867F-9F99-FEAC-A0F8-0A0A046BFA4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F68B4FA-A37E-DD68-8897-F7522F7394B0}"/>
              </a:ext>
            </a:extLst>
          </p:cNvPr>
          <p:cNvSpPr>
            <a:spLocks/>
          </p:cNvSpPr>
          <p:nvPr/>
        </p:nvSpPr>
        <p:spPr>
          <a:xfrm>
            <a:off x="0" y="0"/>
            <a:ext cx="12192000" cy="4091545"/>
          </a:xfrm>
          <a:prstGeom prst="rect">
            <a:avLst/>
          </a:prstGeom>
          <a:solidFill>
            <a:srgbClr val="049191"/>
          </a:solidFill>
          <a:ln>
            <a:solidFill>
              <a:srgbClr val="ABE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F073C2-2644-BBA2-47C7-A969395E739E}"/>
              </a:ext>
            </a:extLst>
          </p:cNvPr>
          <p:cNvSpPr txBox="1"/>
          <p:nvPr/>
        </p:nvSpPr>
        <p:spPr>
          <a:xfrm>
            <a:off x="488916" y="419962"/>
            <a:ext cx="5669107" cy="523220"/>
          </a:xfrm>
          <a:prstGeom prst="rect">
            <a:avLst/>
          </a:prstGeom>
          <a:noFill/>
        </p:spPr>
        <p:txBody>
          <a:bodyPr wrap="square" rtlCol="0">
            <a:spAutoFit/>
          </a:bodyPr>
          <a:lstStyle/>
          <a:p>
            <a:r>
              <a:rPr lang="en-US" sz="2800" dirty="0">
                <a:solidFill>
                  <a:schemeClr val="bg1"/>
                </a:solidFill>
                <a:latin typeface="Gotham Black" panose="02000604040000020004" pitchFamily="50" charset="0"/>
              </a:rPr>
              <a:t>Exhibition Breakdown</a:t>
            </a:r>
          </a:p>
        </p:txBody>
      </p:sp>
      <p:pic>
        <p:nvPicPr>
          <p:cNvPr id="8" name="Picture 7" descr="A tree with a blue sky and clouds&#10;&#10;Description automatically generated">
            <a:extLst>
              <a:ext uri="{FF2B5EF4-FFF2-40B4-BE49-F238E27FC236}">
                <a16:creationId xmlns:a16="http://schemas.microsoft.com/office/drawing/2014/main" id="{380D5F98-5DE1-0F6F-F757-24A8F6412316}"/>
              </a:ext>
            </a:extLst>
          </p:cNvPr>
          <p:cNvPicPr>
            <a:picLocks noChangeAspect="1"/>
          </p:cNvPicPr>
          <p:nvPr/>
        </p:nvPicPr>
        <p:blipFill>
          <a:blip r:embed="rId2">
            <a:extLst>
              <a:ext uri="{28A0092B-C50C-407E-A947-70E740481C1C}">
                <a14:useLocalDpi xmlns:a14="http://schemas.microsoft.com/office/drawing/2010/main" val="0"/>
              </a:ext>
            </a:extLst>
          </a:blip>
          <a:srcRect l="1136" t="21317" r="1136" b="10651"/>
          <a:stretch/>
        </p:blipFill>
        <p:spPr>
          <a:xfrm>
            <a:off x="0" y="3747655"/>
            <a:ext cx="12192000" cy="3110345"/>
          </a:xfrm>
          <a:prstGeom prst="rect">
            <a:avLst/>
          </a:prstGeom>
        </p:spPr>
      </p:pic>
      <p:sp>
        <p:nvSpPr>
          <p:cNvPr id="9" name="TextBox 8">
            <a:extLst>
              <a:ext uri="{FF2B5EF4-FFF2-40B4-BE49-F238E27FC236}">
                <a16:creationId xmlns:a16="http://schemas.microsoft.com/office/drawing/2014/main" id="{5B513F90-9CE6-0916-213B-6E9E5251F14D}"/>
              </a:ext>
            </a:extLst>
          </p:cNvPr>
          <p:cNvSpPr txBox="1"/>
          <p:nvPr/>
        </p:nvSpPr>
        <p:spPr>
          <a:xfrm>
            <a:off x="241893" y="1025933"/>
            <a:ext cx="11636133"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latin typeface="Gotham Book"/>
              </a:rPr>
              <a:t>47 behind-the-scenes photographs at The Walt Disney Studios</a:t>
            </a:r>
          </a:p>
          <a:p>
            <a:pPr marL="285750" indent="-285750">
              <a:buFont typeface="Arial" panose="020B0604020202020204" pitchFamily="34" charset="0"/>
              <a:buChar char="•"/>
            </a:pPr>
            <a:r>
              <a:rPr lang="en-US" dirty="0">
                <a:solidFill>
                  <a:schemeClr val="bg1"/>
                </a:solidFill>
                <a:latin typeface="Gotham Book" panose="02000604040000020004" pitchFamily="50" charset="0"/>
              </a:rPr>
              <a:t>25 pieces of studio paraphernalia including interoffice communications, letters, and meeting notes </a:t>
            </a:r>
          </a:p>
          <a:p>
            <a:pPr marL="285750" indent="-285750">
              <a:buFont typeface="Arial" panose="020B0604020202020204" pitchFamily="34" charset="0"/>
              <a:buChar char="•"/>
            </a:pPr>
            <a:r>
              <a:rPr lang="en-US" dirty="0">
                <a:solidFill>
                  <a:schemeClr val="bg1"/>
                </a:solidFill>
                <a:latin typeface="Gotham Book"/>
              </a:rPr>
              <a:t>14 original artworks from different stages of the animation development process, including concept art, backgrounds, and animation drawings </a:t>
            </a:r>
          </a:p>
          <a:p>
            <a:pPr marL="285750" indent="-285750">
              <a:buFont typeface="Arial" panose="020B0604020202020204" pitchFamily="34" charset="0"/>
              <a:buChar char="•"/>
            </a:pPr>
            <a:r>
              <a:rPr lang="en-US" dirty="0">
                <a:solidFill>
                  <a:schemeClr val="bg1"/>
                </a:solidFill>
                <a:latin typeface="Gotham Book" panose="02000604040000020004" pitchFamily="50" charset="0"/>
              </a:rPr>
              <a:t>2 interactive games </a:t>
            </a:r>
          </a:p>
          <a:p>
            <a:pPr marL="285750" indent="-285750">
              <a:buFont typeface="Arial" panose="020B0604020202020204" pitchFamily="34" charset="0"/>
              <a:buChar char="•"/>
            </a:pPr>
            <a:r>
              <a:rPr lang="en-US" dirty="0">
                <a:solidFill>
                  <a:schemeClr val="bg1"/>
                </a:solidFill>
                <a:latin typeface="Gotham Book" panose="02000604040000020004" pitchFamily="50" charset="0"/>
              </a:rPr>
              <a:t>8 video compilations of Disney cartoons by directors featured in this exhibition</a:t>
            </a:r>
          </a:p>
          <a:p>
            <a:pPr marL="285750" indent="-285750">
              <a:buFont typeface="Arial" panose="020B0604020202020204" pitchFamily="34" charset="0"/>
              <a:buChar char="•"/>
            </a:pPr>
            <a:r>
              <a:rPr lang="en-US" dirty="0">
                <a:solidFill>
                  <a:schemeClr val="bg1"/>
                </a:solidFill>
                <a:latin typeface="Gotham Book"/>
              </a:rPr>
              <a:t>An exclusive panel video conducted by exhibition curators Pete Docter and Don Peri at the 2024 D23 Ultimate Fan Event</a:t>
            </a:r>
            <a:endParaRPr lang="en-US" dirty="0">
              <a:solidFill>
                <a:schemeClr val="bg1"/>
              </a:solidFill>
              <a:latin typeface="Gotham Book" panose="02000604040000020004" pitchFamily="50"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6079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6E838-DF17-DB52-AE4E-4A35899891F3}"/>
              </a:ext>
            </a:extLst>
          </p:cNvPr>
          <p:cNvSpPr txBox="1"/>
          <p:nvPr/>
        </p:nvSpPr>
        <p:spPr>
          <a:xfrm>
            <a:off x="926936" y="484411"/>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Featured Directors</a:t>
            </a:r>
          </a:p>
        </p:txBody>
      </p:sp>
      <p:pic>
        <p:nvPicPr>
          <p:cNvPr id="10" name="Picture 9" descr="A person sitting at a desk&#10;&#10;Description automatically generated">
            <a:extLst>
              <a:ext uri="{FF2B5EF4-FFF2-40B4-BE49-F238E27FC236}">
                <a16:creationId xmlns:a16="http://schemas.microsoft.com/office/drawing/2014/main" id="{2C598A10-F69C-6448-D4D8-E24C955E557B}"/>
              </a:ext>
            </a:extLst>
          </p:cNvPr>
          <p:cNvPicPr>
            <a:picLocks noChangeAspect="1"/>
          </p:cNvPicPr>
          <p:nvPr/>
        </p:nvPicPr>
        <p:blipFill>
          <a:blip r:embed="rId2">
            <a:extLst>
              <a:ext uri="{28A0092B-C50C-407E-A947-70E740481C1C}">
                <a14:useLocalDpi xmlns:a14="http://schemas.microsoft.com/office/drawing/2010/main" val="0"/>
              </a:ext>
            </a:extLst>
          </a:blip>
          <a:srcRect l="24262" t="35013" r="44560" b="16444"/>
          <a:stretch/>
        </p:blipFill>
        <p:spPr>
          <a:xfrm>
            <a:off x="8253512" y="1309084"/>
            <a:ext cx="3124002" cy="3886383"/>
          </a:xfrm>
          <a:prstGeom prst="rect">
            <a:avLst/>
          </a:prstGeom>
        </p:spPr>
      </p:pic>
      <p:pic>
        <p:nvPicPr>
          <p:cNvPr id="30" name="Picture 29" descr="A person sitting in a chair&#10;&#10;Description automatically generated">
            <a:extLst>
              <a:ext uri="{FF2B5EF4-FFF2-40B4-BE49-F238E27FC236}">
                <a16:creationId xmlns:a16="http://schemas.microsoft.com/office/drawing/2014/main" id="{F0BDF3F7-471C-B9FF-38EC-CB1A10A9BBC5}"/>
              </a:ext>
            </a:extLst>
          </p:cNvPr>
          <p:cNvPicPr>
            <a:picLocks noChangeAspect="1"/>
          </p:cNvPicPr>
          <p:nvPr/>
        </p:nvPicPr>
        <p:blipFill>
          <a:blip r:embed="rId3">
            <a:extLst>
              <a:ext uri="{28A0092B-C50C-407E-A947-70E740481C1C}">
                <a14:useLocalDpi xmlns:a14="http://schemas.microsoft.com/office/drawing/2010/main" val="0"/>
              </a:ext>
            </a:extLst>
          </a:blip>
          <a:srcRect l="41306" t="13859" r="8480" b="36893"/>
          <a:stretch/>
        </p:blipFill>
        <p:spPr>
          <a:xfrm>
            <a:off x="1028570" y="1309085"/>
            <a:ext cx="3108868" cy="3886383"/>
          </a:xfrm>
          <a:prstGeom prst="rect">
            <a:avLst/>
          </a:prstGeom>
        </p:spPr>
      </p:pic>
      <p:pic>
        <p:nvPicPr>
          <p:cNvPr id="32" name="Picture 31" descr="A person in a paisley shirt&#10;&#10;Description automatically generated">
            <a:extLst>
              <a:ext uri="{FF2B5EF4-FFF2-40B4-BE49-F238E27FC236}">
                <a16:creationId xmlns:a16="http://schemas.microsoft.com/office/drawing/2014/main" id="{3053460C-D955-D578-5CFD-FFE7DCCE319C}"/>
              </a:ext>
            </a:extLst>
          </p:cNvPr>
          <p:cNvPicPr>
            <a:picLocks noChangeAspect="1"/>
          </p:cNvPicPr>
          <p:nvPr/>
        </p:nvPicPr>
        <p:blipFill>
          <a:blip r:embed="rId4">
            <a:extLst>
              <a:ext uri="{28A0092B-C50C-407E-A947-70E740481C1C}">
                <a14:useLocalDpi xmlns:a14="http://schemas.microsoft.com/office/drawing/2010/main" val="0"/>
              </a:ext>
            </a:extLst>
          </a:blip>
          <a:srcRect l="11942" t="9533" r="12975" b="20693"/>
          <a:stretch/>
        </p:blipFill>
        <p:spPr>
          <a:xfrm>
            <a:off x="4573672" y="1309085"/>
            <a:ext cx="3108868" cy="3905114"/>
          </a:xfrm>
          <a:prstGeom prst="rect">
            <a:avLst/>
          </a:prstGeom>
        </p:spPr>
      </p:pic>
      <p:sp>
        <p:nvSpPr>
          <p:cNvPr id="33" name="TextBox 32">
            <a:extLst>
              <a:ext uri="{FF2B5EF4-FFF2-40B4-BE49-F238E27FC236}">
                <a16:creationId xmlns:a16="http://schemas.microsoft.com/office/drawing/2014/main" id="{89473FBD-3CCF-2CA1-CF20-72E6749006C3}"/>
              </a:ext>
            </a:extLst>
          </p:cNvPr>
          <p:cNvSpPr txBox="1"/>
          <p:nvPr/>
        </p:nvSpPr>
        <p:spPr>
          <a:xfrm>
            <a:off x="1029634" y="5220265"/>
            <a:ext cx="2462469"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Wilfred Jackson</a:t>
            </a:r>
          </a:p>
        </p:txBody>
      </p:sp>
      <p:sp>
        <p:nvSpPr>
          <p:cNvPr id="34" name="TextBox 33">
            <a:extLst>
              <a:ext uri="{FF2B5EF4-FFF2-40B4-BE49-F238E27FC236}">
                <a16:creationId xmlns:a16="http://schemas.microsoft.com/office/drawing/2014/main" id="{0F482997-0729-3699-2CFC-0BDFE0E6C980}"/>
              </a:ext>
            </a:extLst>
          </p:cNvPr>
          <p:cNvSpPr txBox="1"/>
          <p:nvPr/>
        </p:nvSpPr>
        <p:spPr>
          <a:xfrm>
            <a:off x="4349994" y="5219043"/>
            <a:ext cx="2999026"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Woolie Reitherman</a:t>
            </a:r>
          </a:p>
        </p:txBody>
      </p:sp>
      <p:sp>
        <p:nvSpPr>
          <p:cNvPr id="37" name="TextBox 36">
            <a:extLst>
              <a:ext uri="{FF2B5EF4-FFF2-40B4-BE49-F238E27FC236}">
                <a16:creationId xmlns:a16="http://schemas.microsoft.com/office/drawing/2014/main" id="{3C1EB38D-0C4A-EBF0-4854-B8A2FF30AE53}"/>
              </a:ext>
            </a:extLst>
          </p:cNvPr>
          <p:cNvSpPr txBox="1"/>
          <p:nvPr/>
        </p:nvSpPr>
        <p:spPr>
          <a:xfrm>
            <a:off x="8359252" y="5213274"/>
            <a:ext cx="2465740"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Ben Sharpsteen</a:t>
            </a:r>
          </a:p>
        </p:txBody>
      </p:sp>
    </p:spTree>
    <p:extLst>
      <p:ext uri="{BB962C8B-B14F-4D97-AF65-F5344CB8AC3E}">
        <p14:creationId xmlns:p14="http://schemas.microsoft.com/office/powerpoint/2010/main" val="273853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E1E0"/>
        </a:solidFill>
        <a:effectLst/>
      </p:bgPr>
    </p:bg>
    <p:spTree>
      <p:nvGrpSpPr>
        <p:cNvPr id="1" name="">
          <a:extLst>
            <a:ext uri="{FF2B5EF4-FFF2-40B4-BE49-F238E27FC236}">
              <a16:creationId xmlns:a16="http://schemas.microsoft.com/office/drawing/2014/main" id="{E14950B6-F821-3948-BD83-F072F7F22F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6F10C2-25EE-7DDF-7C6A-DB719440CB00}"/>
              </a:ext>
            </a:extLst>
          </p:cNvPr>
          <p:cNvSpPr txBox="1"/>
          <p:nvPr/>
        </p:nvSpPr>
        <p:spPr>
          <a:xfrm>
            <a:off x="731288" y="741843"/>
            <a:ext cx="5198391" cy="646331"/>
          </a:xfrm>
          <a:prstGeom prst="rect">
            <a:avLst/>
          </a:prstGeom>
          <a:noFill/>
        </p:spPr>
        <p:txBody>
          <a:bodyPr wrap="square" lIns="91440" tIns="45720" rIns="91440" bIns="45720" rtlCol="0" anchor="t">
            <a:spAutoFit/>
          </a:bodyPr>
          <a:lstStyle/>
          <a:p>
            <a:r>
              <a:rPr lang="en-US" sz="3600" dirty="0">
                <a:solidFill>
                  <a:srgbClr val="275557"/>
                </a:solidFill>
                <a:latin typeface="Gotham Black"/>
              </a:rPr>
              <a:t>Featured Directors</a:t>
            </a:r>
          </a:p>
        </p:txBody>
      </p:sp>
      <p:pic>
        <p:nvPicPr>
          <p:cNvPr id="2" name="Picture 1" descr="A person sitting in front of a movie projector&#10;&#10;Description automatically generated">
            <a:extLst>
              <a:ext uri="{FF2B5EF4-FFF2-40B4-BE49-F238E27FC236}">
                <a16:creationId xmlns:a16="http://schemas.microsoft.com/office/drawing/2014/main" id="{C45C00A7-E622-47A8-2B43-15FCB884A568}"/>
              </a:ext>
            </a:extLst>
          </p:cNvPr>
          <p:cNvPicPr>
            <a:picLocks noChangeAspect="1"/>
          </p:cNvPicPr>
          <p:nvPr/>
        </p:nvPicPr>
        <p:blipFill>
          <a:blip r:embed="rId2">
            <a:extLst>
              <a:ext uri="{28A0092B-C50C-407E-A947-70E740481C1C}">
                <a14:useLocalDpi xmlns:a14="http://schemas.microsoft.com/office/drawing/2010/main" val="0"/>
              </a:ext>
            </a:extLst>
          </a:blip>
          <a:srcRect l="21802" t="30907" r="48835" b="22356"/>
          <a:stretch/>
        </p:blipFill>
        <p:spPr>
          <a:xfrm>
            <a:off x="735243" y="1718524"/>
            <a:ext cx="3365389" cy="3568958"/>
          </a:xfrm>
          <a:prstGeom prst="rect">
            <a:avLst/>
          </a:prstGeom>
        </p:spPr>
      </p:pic>
      <p:pic>
        <p:nvPicPr>
          <p:cNvPr id="3" name="Picture 2" descr="Medium shot of men holding a tape&#10;&#10;Description automatically generated">
            <a:extLst>
              <a:ext uri="{FF2B5EF4-FFF2-40B4-BE49-F238E27FC236}">
                <a16:creationId xmlns:a16="http://schemas.microsoft.com/office/drawing/2014/main" id="{2BCA0880-0495-225D-0110-F0E7E9F8153E}"/>
              </a:ext>
            </a:extLst>
          </p:cNvPr>
          <p:cNvPicPr>
            <a:picLocks noChangeAspect="1"/>
          </p:cNvPicPr>
          <p:nvPr/>
        </p:nvPicPr>
        <p:blipFill>
          <a:blip r:embed="rId3">
            <a:extLst>
              <a:ext uri="{28A0092B-C50C-407E-A947-70E740481C1C}">
                <a14:useLocalDpi xmlns:a14="http://schemas.microsoft.com/office/drawing/2010/main" val="0"/>
              </a:ext>
            </a:extLst>
          </a:blip>
          <a:srcRect l="13081" t="24451" r="52038" b="28170"/>
          <a:stretch/>
        </p:blipFill>
        <p:spPr>
          <a:xfrm>
            <a:off x="4476269" y="1706452"/>
            <a:ext cx="3239462" cy="3566893"/>
          </a:xfrm>
          <a:prstGeom prst="rect">
            <a:avLst/>
          </a:prstGeom>
        </p:spPr>
      </p:pic>
      <p:pic>
        <p:nvPicPr>
          <p:cNvPr id="5" name="Picture 4" descr="A person in a collared shirt&#10;&#10;Description automatically generated">
            <a:extLst>
              <a:ext uri="{FF2B5EF4-FFF2-40B4-BE49-F238E27FC236}">
                <a16:creationId xmlns:a16="http://schemas.microsoft.com/office/drawing/2014/main" id="{82D399E1-36BE-B45A-332C-BD19D4D4A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721" y="1706452"/>
            <a:ext cx="2819479" cy="3582636"/>
          </a:xfrm>
          <a:prstGeom prst="rect">
            <a:avLst/>
          </a:prstGeom>
        </p:spPr>
      </p:pic>
      <p:sp>
        <p:nvSpPr>
          <p:cNvPr id="9" name="TextBox 8">
            <a:extLst>
              <a:ext uri="{FF2B5EF4-FFF2-40B4-BE49-F238E27FC236}">
                <a16:creationId xmlns:a16="http://schemas.microsoft.com/office/drawing/2014/main" id="{729EAF59-4EC2-1BEF-BB45-54A94A693B3E}"/>
              </a:ext>
            </a:extLst>
          </p:cNvPr>
          <p:cNvSpPr txBox="1"/>
          <p:nvPr/>
        </p:nvSpPr>
        <p:spPr>
          <a:xfrm>
            <a:off x="1553932" y="5280572"/>
            <a:ext cx="1492716"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Jack King</a:t>
            </a:r>
          </a:p>
        </p:txBody>
      </p:sp>
      <p:sp>
        <p:nvSpPr>
          <p:cNvPr id="10" name="TextBox 9">
            <a:extLst>
              <a:ext uri="{FF2B5EF4-FFF2-40B4-BE49-F238E27FC236}">
                <a16:creationId xmlns:a16="http://schemas.microsoft.com/office/drawing/2014/main" id="{3CB55F46-30B9-C96B-CC03-3E11D11A275D}"/>
              </a:ext>
            </a:extLst>
          </p:cNvPr>
          <p:cNvSpPr txBox="1"/>
          <p:nvPr/>
        </p:nvSpPr>
        <p:spPr>
          <a:xfrm>
            <a:off x="5046542" y="5294554"/>
            <a:ext cx="1760097"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Ham Luske</a:t>
            </a:r>
          </a:p>
        </p:txBody>
      </p:sp>
      <p:sp>
        <p:nvSpPr>
          <p:cNvPr id="11" name="TextBox 10">
            <a:extLst>
              <a:ext uri="{FF2B5EF4-FFF2-40B4-BE49-F238E27FC236}">
                <a16:creationId xmlns:a16="http://schemas.microsoft.com/office/drawing/2014/main" id="{0CAD9CE8-4BDF-9CE0-6936-CACA0BBF5978}"/>
              </a:ext>
            </a:extLst>
          </p:cNvPr>
          <p:cNvSpPr txBox="1"/>
          <p:nvPr/>
        </p:nvSpPr>
        <p:spPr>
          <a:xfrm>
            <a:off x="8305766" y="5272360"/>
            <a:ext cx="2415661" cy="523220"/>
          </a:xfrm>
          <a:prstGeom prst="rect">
            <a:avLst/>
          </a:prstGeom>
          <a:noFill/>
        </p:spPr>
        <p:txBody>
          <a:bodyPr wrap="none" lIns="91440" tIns="45720" rIns="91440" bIns="45720" rtlCol="0" anchor="t">
            <a:spAutoFit/>
          </a:bodyPr>
          <a:lstStyle/>
          <a:p>
            <a:r>
              <a:rPr lang="en-US" sz="2800" dirty="0">
                <a:solidFill>
                  <a:srgbClr val="275557"/>
                </a:solidFill>
                <a:latin typeface="Gotham Black"/>
              </a:rPr>
              <a:t>Clyde Geronimi</a:t>
            </a:r>
          </a:p>
        </p:txBody>
      </p:sp>
    </p:spTree>
    <p:extLst>
      <p:ext uri="{BB962C8B-B14F-4D97-AF65-F5344CB8AC3E}">
        <p14:creationId xmlns:p14="http://schemas.microsoft.com/office/powerpoint/2010/main" val="1585301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6822</TotalTime>
  <Words>755</Words>
  <Application>Microsoft Office PowerPoint</Application>
  <PresentationFormat>Widescreen</PresentationFormat>
  <Paragraphs>56</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Theresa Von Dohlen</dc:creator>
  <cp:lastModifiedBy>Theresa Von Dohlen</cp:lastModifiedBy>
  <cp:revision>280</cp:revision>
  <dcterms:created xsi:type="dcterms:W3CDTF">2024-11-07T17:20:31Z</dcterms:created>
  <dcterms:modified xsi:type="dcterms:W3CDTF">2025-03-03T22:54:28Z</dcterms:modified>
</cp:coreProperties>
</file>